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80" r:id="rId4"/>
    <p:sldId id="286" r:id="rId5"/>
    <p:sldId id="278" r:id="rId6"/>
    <p:sldId id="265" r:id="rId7"/>
    <p:sldId id="281" r:id="rId8"/>
    <p:sldId id="288" r:id="rId9"/>
    <p:sldId id="282" r:id="rId10"/>
    <p:sldId id="266" r:id="rId11"/>
    <p:sldId id="284" r:id="rId12"/>
    <p:sldId id="268" r:id="rId13"/>
    <p:sldId id="269" r:id="rId14"/>
    <p:sldId id="277" r:id="rId15"/>
    <p:sldId id="279" r:id="rId16"/>
    <p:sldId id="271" r:id="rId17"/>
    <p:sldId id="283" r:id="rId18"/>
    <p:sldId id="276" r:id="rId19"/>
    <p:sldId id="285" r:id="rId20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22"/>
      <p:italic r:id="rId23"/>
    </p:embeddedFont>
    <p:embeddedFont>
      <p:font typeface="Franklin Gothic Demi" panose="020B0603020102020204" pitchFamily="34" charset="0"/>
      <p:regular r:id="rId24"/>
      <p:bold r:id="rId25"/>
      <p:italic r:id="rId26"/>
      <p:boldItalic r:id="rId27"/>
    </p:embeddedFont>
    <p:embeddedFont>
      <p:font typeface="Franklin Gothic Demi Cond" panose="020B0603020102020204" pitchFamily="34" charset="0"/>
      <p:regular r:id="rId28"/>
      <p:bold r:id="rId29"/>
    </p:embeddedFont>
    <p:embeddedFont>
      <p:font typeface="Franklin Gothic Heavy" panose="020B0603020102020204" pitchFamily="34" charset="0"/>
      <p:regular r:id="rId30"/>
      <p:bold r:id="rId31"/>
      <p:italic r:id="rId32"/>
      <p:boldItalic r:id="rId33"/>
    </p:embeddedFont>
    <p:embeddedFont>
      <p:font typeface="Neue Haas Grotesk Text Pro" panose="020B0504020202020204" pitchFamily="34" charset="77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lack" panose="02000000000000000000" pitchFamily="2" charset="0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5+tFbXr1rLWHS3ZkToNKGQs06t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69807" initials="2" lastIdx="1" clrIdx="0">
    <p:extLst>
      <p:ext uri="{19B8F6BF-5375-455C-9EA6-DF929625EA0E}">
        <p15:presenceInfo xmlns:p15="http://schemas.microsoft.com/office/powerpoint/2012/main" userId="S-1-5-21-3897397190-2581308139-756059696-1083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5D6"/>
    <a:srgbClr val="5A5797"/>
    <a:srgbClr val="660066"/>
    <a:srgbClr val="662C84"/>
    <a:srgbClr val="D4C1C1"/>
    <a:srgbClr val="F3EDED"/>
    <a:srgbClr val="169C9A"/>
    <a:srgbClr val="97CF8D"/>
    <a:srgbClr val="21025E"/>
    <a:srgbClr val="FD0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21614A-9B16-4D83-B8B6-E11E2C767709}">
  <a:tblStyle styleId="{AC21614A-9B16-4D83-B8B6-E11E2C76770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CBDCA5A-E576-4DA8-8E25-665810ACA20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4241966-21F0-4E31-AD96-20C85E7C690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4733"/>
  </p:normalViewPr>
  <p:slideViewPr>
    <p:cSldViewPr snapToGrid="0">
      <p:cViewPr varScale="1">
        <p:scale>
          <a:sx n="170" d="100"/>
          <a:sy n="170" d="100"/>
        </p:scale>
        <p:origin x="35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uest\Desktop\&#925;&#941;&#959;%20&#934;&#973;&#955;&#955;&#959;%20&#949;&#961;&#947;&#945;&#963;&#943;&#945;&#962;%20&#964;&#959;&#965;%20Microsoft%20Office%20Excel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uest\Desktop\&#925;&#941;&#959;%20&#934;&#973;&#955;&#955;&#959;%20&#949;&#961;&#947;&#945;&#963;&#943;&#945;&#962;%20&#964;&#959;&#965;%20Microsoft%20Office%20Excel%20(2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67370045056038E-2"/>
          <c:y val="7.9407623387312082E-2"/>
          <c:w val="0.89358359470696014"/>
          <c:h val="0.62396338989228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Φύλλο1!$A$2:$A$6</c:f>
              <c:strCache>
                <c:ptCount val="5"/>
                <c:pt idx="0">
                  <c:v>Δ.Α. ΗΡΑΚΛΕΙΟΥ</c:v>
                </c:pt>
                <c:pt idx="1">
                  <c:v>Δ.Α. ΧΑΝΙΩΝ</c:v>
                </c:pt>
                <c:pt idx="2">
                  <c:v>Δ.Α. ΡΕΘΥΜΝΗΣ</c:v>
                </c:pt>
                <c:pt idx="3">
                  <c:v>Δ.Α. ΛΑΣΙΘΙΟΥ</c:v>
                </c:pt>
                <c:pt idx="4">
                  <c:v>ΣΥΝΟΛΟ ΓΕ.Π.Α.Δ.Κ.</c:v>
                </c:pt>
              </c:strCache>
            </c:strRef>
          </c:cat>
          <c:val>
            <c:numRef>
              <c:f>Φύλλο1!$B$2:$B$6</c:f>
              <c:numCache>
                <c:formatCode>General</c:formatCode>
                <c:ptCount val="5"/>
                <c:pt idx="0">
                  <c:v>271</c:v>
                </c:pt>
                <c:pt idx="1">
                  <c:v>183</c:v>
                </c:pt>
                <c:pt idx="2">
                  <c:v>65</c:v>
                </c:pt>
                <c:pt idx="3">
                  <c:v>54</c:v>
                </c:pt>
                <c:pt idx="4">
                  <c:v>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8-4D6D-B50A-D2B405BDF286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Φύλλο1!$A$2:$A$6</c:f>
              <c:strCache>
                <c:ptCount val="5"/>
                <c:pt idx="0">
                  <c:v>Δ.Α. ΗΡΑΚΛΕΙΟΥ</c:v>
                </c:pt>
                <c:pt idx="1">
                  <c:v>Δ.Α. ΧΑΝΙΩΝ</c:v>
                </c:pt>
                <c:pt idx="2">
                  <c:v>Δ.Α. ΡΕΘΥΜΝΗΣ</c:v>
                </c:pt>
                <c:pt idx="3">
                  <c:v>Δ.Α. ΛΑΣΙΘΙΟΥ</c:v>
                </c:pt>
                <c:pt idx="4">
                  <c:v>ΣΥΝΟΛΟ ΓΕ.Π.Α.Δ.Κ.</c:v>
                </c:pt>
              </c:strCache>
            </c:strRef>
          </c:cat>
          <c:val>
            <c:numRef>
              <c:f>Φύλλο1!$C$2:$C$6</c:f>
              <c:numCache>
                <c:formatCode>General</c:formatCode>
                <c:ptCount val="5"/>
                <c:pt idx="0">
                  <c:v>236</c:v>
                </c:pt>
                <c:pt idx="1">
                  <c:v>116</c:v>
                </c:pt>
                <c:pt idx="2">
                  <c:v>83</c:v>
                </c:pt>
                <c:pt idx="3">
                  <c:v>31</c:v>
                </c:pt>
                <c:pt idx="4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8-4D6D-B50A-D2B405BDF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433280"/>
        <c:axId val="164476032"/>
      </c:barChart>
      <c:catAx>
        <c:axId val="1644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4476032"/>
        <c:crosses val="autoZero"/>
        <c:auto val="1"/>
        <c:lblAlgn val="ctr"/>
        <c:lblOffset val="100"/>
        <c:noMultiLvlLbl val="0"/>
      </c:catAx>
      <c:valAx>
        <c:axId val="16447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44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Δ.Α. ΗΡΑΚΛΕΙΟΥ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193</c:v>
                </c:pt>
                <c:pt idx="1">
                  <c:v>176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E-4ECE-A4DB-DB9EABA76724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Δ.Α. ΧΑΝΙΩΝ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Φύλλο1!$C$2:$C$5</c:f>
              <c:numCache>
                <c:formatCode>General</c:formatCode>
                <c:ptCount val="4"/>
                <c:pt idx="0">
                  <c:v>87</c:v>
                </c:pt>
                <c:pt idx="1">
                  <c:v>63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6E-4ECE-A4DB-DB9EABA76724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Δ.Α. ΡΕΘΥΜΝΗΣ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Φύλλο1!$D$2:$D$5</c:f>
              <c:numCache>
                <c:formatCode>General</c:formatCode>
                <c:ptCount val="4"/>
                <c:pt idx="0">
                  <c:v>55</c:v>
                </c:pt>
                <c:pt idx="1">
                  <c:v>67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6E-4ECE-A4DB-DB9EABA76724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Δ.Α. ΛΑΣΙΘΙΟΥ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Φύλλο1!$E$2:$E$5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6E-4ECE-A4DB-DB9EABA76724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606E-4ECE-A4DB-DB9EABA76724}"/>
            </c:ext>
          </c:extLst>
        </c:ser>
        <c:ser>
          <c:idx val="5"/>
          <c:order val="5"/>
          <c:tx>
            <c:strRef>
              <c:f>Φύλλο1!$G$1</c:f>
              <c:strCache>
                <c:ptCount val="1"/>
                <c:pt idx="0">
                  <c:v>Α' 5μηνο 2025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Φύλλο1!$G$2:$G$5</c:f>
              <c:numCache>
                <c:formatCode>General</c:formatCode>
                <c:ptCount val="4"/>
                <c:pt idx="3">
                  <c:v>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6E-4ECE-A4DB-DB9EABA76724}"/>
            </c:ext>
          </c:extLst>
        </c:ser>
        <c:ser>
          <c:idx val="6"/>
          <c:order val="6"/>
          <c:tx>
            <c:strRef>
              <c:f>Φύλλο1!$H$1</c:f>
              <c:strCache>
                <c:ptCount val="1"/>
                <c:pt idx="0">
                  <c:v>Α' 5μηνο 2026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Φύλλο1!$A$2:$A$5</c:f>
              <c:strCache>
                <c:ptCount val="4"/>
                <c:pt idx="0">
                  <c:v>Α' πεντάμηνο 2025</c:v>
                </c:pt>
                <c:pt idx="1">
                  <c:v>Α' πεντάμηνο 2026</c:v>
                </c:pt>
                <c:pt idx="3">
                  <c:v>Σύνολο ΓΕ.Π.Α.Δ.ΚΡΗΤΗΣ</c:v>
                </c:pt>
              </c:strCache>
            </c:strRef>
          </c:cat>
          <c:val>
            <c:numRef>
              <c:f>Φύλλο1!$H$2:$H$5</c:f>
              <c:numCache>
                <c:formatCode>General</c:formatCode>
                <c:ptCount val="4"/>
                <c:pt idx="3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6E-4ECE-A4DB-DB9EABA76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042048"/>
        <c:axId val="166855424"/>
      </c:barChart>
      <c:catAx>
        <c:axId val="1670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6855424"/>
        <c:crosses val="autoZero"/>
        <c:auto val="1"/>
        <c:lblAlgn val="ctr"/>
        <c:lblOffset val="100"/>
        <c:noMultiLvlLbl val="0"/>
      </c:catAx>
      <c:valAx>
        <c:axId val="16685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704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Γυναίκες</c:v>
                </c:pt>
              </c:strCache>
            </c:strRef>
          </c:tx>
          <c:spPr>
            <a:solidFill>
              <a:srgbClr val="5A5797"/>
            </a:solidFill>
            <a:ln>
              <a:noFill/>
            </a:ln>
            <a:effectLst/>
          </c:spPr>
          <c:invertIfNegative val="0"/>
          <c:cat>
            <c:strRef>
              <c:f>Φύλλο1!$A$2:$A$3</c:f>
              <c:strCache>
                <c:ptCount val="2"/>
                <c:pt idx="0">
                  <c:v>Α' 5μηνο 2025</c:v>
                </c:pt>
                <c:pt idx="1">
                  <c:v>Α' 5μηνο 2026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516</c:v>
                </c:pt>
                <c:pt idx="1">
                  <c:v>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12-4B84-AC41-25A060BA220F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Άνδρες</c:v>
                </c:pt>
              </c:strCache>
            </c:strRef>
          </c:tx>
          <c:spPr>
            <a:solidFill>
              <a:srgbClr val="D5B5D6"/>
            </a:solidFill>
            <a:ln>
              <a:noFill/>
            </a:ln>
            <a:effectLst/>
          </c:spPr>
          <c:invertIfNegative val="0"/>
          <c:cat>
            <c:strRef>
              <c:f>Φύλλο1!$A$2:$A$3</c:f>
              <c:strCache>
                <c:ptCount val="2"/>
                <c:pt idx="0">
                  <c:v>Α' 5μηνο 2025</c:v>
                </c:pt>
                <c:pt idx="1">
                  <c:v>Α' 5μηνο 2026</c:v>
                </c:pt>
              </c:strCache>
            </c:strRef>
          </c:cat>
          <c:val>
            <c:numRef>
              <c:f>Φύλλο1!$C$2:$C$3</c:f>
              <c:numCache>
                <c:formatCode>General</c:formatCode>
                <c:ptCount val="2"/>
                <c:pt idx="0">
                  <c:v>204</c:v>
                </c:pt>
                <c:pt idx="1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12-4B84-AC41-25A060BA2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919552"/>
        <c:axId val="166970496"/>
      </c:barChart>
      <c:catAx>
        <c:axId val="16691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6970496"/>
        <c:crosses val="autoZero"/>
        <c:auto val="1"/>
        <c:lblAlgn val="ctr"/>
        <c:lblOffset val="100"/>
        <c:noMultiLvlLbl val="0"/>
      </c:catAx>
      <c:valAx>
        <c:axId val="16697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691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Στήλη1</c:v>
                </c:pt>
              </c:strCache>
            </c:strRef>
          </c:tx>
          <c:dPt>
            <c:idx val="0"/>
            <c:bubble3D val="0"/>
            <c:spPr>
              <a:solidFill>
                <a:srgbClr val="5A57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556-431E-A896-3ABC7AA911BC}"/>
              </c:ext>
            </c:extLst>
          </c:dPt>
          <c:dPt>
            <c:idx val="1"/>
            <c:bubble3D val="0"/>
            <c:spPr>
              <a:solidFill>
                <a:srgbClr val="D5B5D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56-431E-A896-3ABC7AA911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Φύλλο1!$A$2:$A$3</c:f>
              <c:strCache>
                <c:ptCount val="2"/>
                <c:pt idx="0">
                  <c:v>Γυναίκες</c:v>
                </c:pt>
                <c:pt idx="1">
                  <c:v>Άνδρες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6-431E-A896-3ABC7AA911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A5797"/>
              </a:solidFill>
            </c:spPr>
            <c:extLst>
              <c:ext xmlns:c16="http://schemas.microsoft.com/office/drawing/2014/chart" uri="{C3380CC4-5D6E-409C-BE32-E72D297353CC}">
                <c16:uniqueId val="{00000001-0C78-4C81-A50E-A2BCC960FDAC}"/>
              </c:ext>
            </c:extLst>
          </c:dPt>
          <c:dPt>
            <c:idx val="1"/>
            <c:bubble3D val="0"/>
            <c:spPr>
              <a:solidFill>
                <a:srgbClr val="D5B5D6"/>
              </a:solidFill>
            </c:spPr>
            <c:extLst>
              <c:ext xmlns:c16="http://schemas.microsoft.com/office/drawing/2014/chart" uri="{C3380CC4-5D6E-409C-BE32-E72D297353CC}">
                <c16:uniqueId val="{00000002-0C78-4C81-A50E-A2BCC960FD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3EDED"/>
                    </a:solidFill>
                  </a:defRPr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Φύλλο5!$F$23:$G$23</c:f>
              <c:strCache>
                <c:ptCount val="2"/>
                <c:pt idx="0">
                  <c:v>ΑΝΤΡΕΣ</c:v>
                </c:pt>
                <c:pt idx="1">
                  <c:v>ΓΥΝΑΙΚΕΣ</c:v>
                </c:pt>
              </c:strCache>
            </c:strRef>
          </c:cat>
          <c:val>
            <c:numRef>
              <c:f>Φύλλο5!$F$24:$G$24</c:f>
              <c:numCache>
                <c:formatCode>General</c:formatCode>
                <c:ptCount val="2"/>
                <c:pt idx="0">
                  <c:v>230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78-4C81-A50E-A2BCC960FDA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>
          <a:latin typeface="Franklin Gothic Book" panose="020B0503020102020204" pitchFamily="34" charset="0"/>
        </a:defRPr>
      </a:pPr>
      <a:endParaRPr lang="el-G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Άνδρες </c:v>
                </c:pt>
              </c:strCache>
            </c:strRef>
          </c:tx>
          <c:spPr>
            <a:solidFill>
              <a:srgbClr val="5A5797"/>
            </a:solidFill>
            <a:ln>
              <a:noFill/>
            </a:ln>
            <a:effectLst/>
          </c:spPr>
          <c:invertIfNegative val="0"/>
          <c:cat>
            <c:strRef>
              <c:f>Φύλλο1!$A$2:$A$4</c:f>
              <c:strCache>
                <c:ptCount val="2"/>
                <c:pt idx="0">
                  <c:v>Α' πεντάμηνο 2025</c:v>
                </c:pt>
                <c:pt idx="1">
                  <c:v>Α' πεντάμηνο 2026</c:v>
                </c:pt>
              </c:strCache>
            </c:strRef>
          </c:cat>
          <c:val>
            <c:numRef>
              <c:f>Φύλλο1!$B$2:$B$4</c:f>
              <c:numCache>
                <c:formatCode>General</c:formatCode>
                <c:ptCount val="3"/>
                <c:pt idx="0">
                  <c:v>485</c:v>
                </c:pt>
                <c:pt idx="1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F-46BE-BC3F-6ABF5310C670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Γυναίκες</c:v>
                </c:pt>
              </c:strCache>
            </c:strRef>
          </c:tx>
          <c:spPr>
            <a:solidFill>
              <a:srgbClr val="D5B5D6"/>
            </a:solidFill>
            <a:ln>
              <a:noFill/>
            </a:ln>
            <a:effectLst/>
          </c:spPr>
          <c:invertIfNegative val="0"/>
          <c:cat>
            <c:strRef>
              <c:f>Φύλλο1!$A$2:$A$4</c:f>
              <c:strCache>
                <c:ptCount val="2"/>
                <c:pt idx="0">
                  <c:v>Α' πεντάμηνο 2025</c:v>
                </c:pt>
                <c:pt idx="1">
                  <c:v>Α' πεντάμηνο 2026</c:v>
                </c:pt>
              </c:strCache>
            </c:strRef>
          </c:cat>
          <c:val>
            <c:numRef>
              <c:f>Φύλλο1!$C$2:$C$4</c:f>
              <c:numCache>
                <c:formatCode>General</c:formatCode>
                <c:ptCount val="3"/>
                <c:pt idx="0">
                  <c:v>99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EF-46BE-BC3F-6ABF5310C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392000"/>
        <c:axId val="83393536"/>
      </c:barChart>
      <c:catAx>
        <c:axId val="833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393536"/>
        <c:crosses val="autoZero"/>
        <c:auto val="1"/>
        <c:lblAlgn val="ctr"/>
        <c:lblOffset val="100"/>
        <c:noMultiLvlLbl val="0"/>
      </c:catAx>
      <c:valAx>
        <c:axId val="8339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339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>
          <a:latin typeface="Franklin Gothic Book" panose="020B0503020102020204" pitchFamily="34" charset="0"/>
        </a:defRPr>
      </a:pPr>
      <a:endParaRPr lang="el-G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F0-4086-83BE-F452BCBC86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F0-4086-83BE-F452BCBC86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Φύλλο1!$A$2:$A$3</c:f>
              <c:strCache>
                <c:ptCount val="2"/>
                <c:pt idx="0">
                  <c:v>Γυναίκες</c:v>
                </c:pt>
                <c:pt idx="1">
                  <c:v>Ανδρες</c:v>
                </c:pt>
              </c:strCache>
            </c:strRef>
          </c:cat>
          <c:val>
            <c:numRef>
              <c:f>Φύλλο1!$B$2:$B$3</c:f>
              <c:numCache>
                <c:formatCode>General</c:formatCode>
                <c:ptCount val="2"/>
                <c:pt idx="0">
                  <c:v>94.3</c:v>
                </c:pt>
                <c:pt idx="1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F0-4086-83BE-F452BCBC8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D6432-FDB0-41A0-96DE-97B936D5294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</dgm:pt>
    <dgm:pt modelId="{9BF4C220-55F7-4090-ABA9-76FC226D8184}">
      <dgm:prSet phldrT="[Κείμενο]" phldr="0"/>
      <dgm:spPr>
        <a:solidFill>
          <a:srgbClr val="5A5797"/>
        </a:solidFill>
      </dgm:spPr>
      <dgm:t>
        <a:bodyPr/>
        <a:lstStyle/>
        <a:p>
          <a:pPr rtl="0"/>
          <a:r>
            <a:rPr lang="el-GR" dirty="0"/>
            <a:t>2019 </a:t>
          </a:r>
        </a:p>
      </dgm:t>
    </dgm:pt>
    <dgm:pt modelId="{98DE4D11-FD5E-413E-835E-B8C39708AF9F}" type="parTrans" cxnId="{28A12BCD-50CE-4E17-B84E-8379562E6DCE}">
      <dgm:prSet/>
      <dgm:spPr/>
      <dgm:t>
        <a:bodyPr/>
        <a:lstStyle/>
        <a:p>
          <a:endParaRPr lang="el-GR"/>
        </a:p>
      </dgm:t>
    </dgm:pt>
    <dgm:pt modelId="{D3856975-ADFB-43BE-BC04-97191B37BF7A}" type="sibTrans" cxnId="{28A12BCD-50CE-4E17-B84E-8379562E6DCE}">
      <dgm:prSet/>
      <dgm:spPr/>
      <dgm:t>
        <a:bodyPr/>
        <a:lstStyle/>
        <a:p>
          <a:endParaRPr lang="el-GR"/>
        </a:p>
      </dgm:t>
    </dgm:pt>
    <dgm:pt modelId="{9FC83E9A-4B54-423B-939B-95A6EE28F2CB}">
      <dgm:prSet phldrT="[Κείμενο]" phldr="0"/>
      <dgm:spPr>
        <a:solidFill>
          <a:srgbClr val="662C84"/>
        </a:solidFill>
      </dgm:spPr>
      <dgm:t>
        <a:bodyPr/>
        <a:lstStyle/>
        <a:p>
          <a:r>
            <a:rPr lang="el-GR" dirty="0"/>
            <a:t>2024</a:t>
          </a:r>
        </a:p>
      </dgm:t>
    </dgm:pt>
    <dgm:pt modelId="{2F62CBFD-4195-417B-A470-DEA5FE20962A}" type="parTrans" cxnId="{739BC415-3F4B-4DF1-AB1C-82F3E0EE0C84}">
      <dgm:prSet/>
      <dgm:spPr/>
      <dgm:t>
        <a:bodyPr/>
        <a:lstStyle/>
        <a:p>
          <a:endParaRPr lang="el-GR"/>
        </a:p>
      </dgm:t>
    </dgm:pt>
    <dgm:pt modelId="{38FCA9CF-82A4-424A-BE8B-EB9E3FB03AD6}" type="sibTrans" cxnId="{739BC415-3F4B-4DF1-AB1C-82F3E0EE0C84}">
      <dgm:prSet/>
      <dgm:spPr/>
      <dgm:t>
        <a:bodyPr/>
        <a:lstStyle/>
        <a:p>
          <a:endParaRPr lang="el-GR"/>
        </a:p>
      </dgm:t>
    </dgm:pt>
    <dgm:pt modelId="{FDF63982-C361-4C9D-AE54-1F6DE3AB00E2}">
      <dgm:prSet phldr="0"/>
      <dgm:spPr>
        <a:solidFill>
          <a:srgbClr val="D4C1C1"/>
        </a:solidFill>
      </dgm:spPr>
      <dgm:t>
        <a:bodyPr/>
        <a:lstStyle/>
        <a:p>
          <a:pPr rtl="0"/>
          <a:r>
            <a:rPr lang="el-GR" sz="1400" dirty="0"/>
            <a:t>5 Επιτελικά Γραφεία </a:t>
          </a:r>
        </a:p>
      </dgm:t>
    </dgm:pt>
    <dgm:pt modelId="{943F210A-5782-4835-AAE1-3FF7FF90BFE2}" type="parTrans" cxnId="{12C39778-6C91-43F3-B726-E4902C799552}">
      <dgm:prSet/>
      <dgm:spPr/>
      <dgm:t>
        <a:bodyPr/>
        <a:lstStyle/>
        <a:p>
          <a:endParaRPr lang="el-GR"/>
        </a:p>
      </dgm:t>
    </dgm:pt>
    <dgm:pt modelId="{8291470A-8861-4947-9AE7-6A71DAC36592}" type="sibTrans" cxnId="{12C39778-6C91-43F3-B726-E4902C799552}">
      <dgm:prSet/>
      <dgm:spPr/>
      <dgm:t>
        <a:bodyPr/>
        <a:lstStyle/>
        <a:p>
          <a:endParaRPr lang="el-GR"/>
        </a:p>
      </dgm:t>
    </dgm:pt>
    <dgm:pt modelId="{0E863287-F4C3-4807-919A-1BA4241B214D}">
      <dgm:prSet phldr="0"/>
      <dgm:spPr/>
      <dgm:t>
        <a:bodyPr/>
        <a:lstStyle/>
        <a:p>
          <a:pPr rtl="0"/>
          <a:r>
            <a:rPr lang="el-GR" sz="1400" dirty="0"/>
            <a:t>4 Επιχειρησιακά Γράφεια</a:t>
          </a:r>
        </a:p>
      </dgm:t>
    </dgm:pt>
    <dgm:pt modelId="{1D84EE58-1791-4F3E-AEF1-865E67C0C931}" type="parTrans" cxnId="{31C8718F-8310-435D-946C-C01AF0CEC068}">
      <dgm:prSet/>
      <dgm:spPr/>
      <dgm:t>
        <a:bodyPr/>
        <a:lstStyle/>
        <a:p>
          <a:endParaRPr lang="el-GR"/>
        </a:p>
      </dgm:t>
    </dgm:pt>
    <dgm:pt modelId="{35F4FEAF-F860-4E11-BD4A-B6D24ED31DAF}" type="sibTrans" cxnId="{31C8718F-8310-435D-946C-C01AF0CEC068}">
      <dgm:prSet/>
      <dgm:spPr/>
      <dgm:t>
        <a:bodyPr/>
        <a:lstStyle/>
        <a:p>
          <a:endParaRPr lang="el-GR"/>
        </a:p>
      </dgm:t>
    </dgm:pt>
    <dgm:pt modelId="{145EC75A-A64E-4236-ABFC-96C0299B8A82}" type="pres">
      <dgm:prSet presAssocID="{97ED6432-FDB0-41A0-96DE-97B936D5294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24E64FB-36EC-45B4-8206-F91CC18FE18D}" type="pres">
      <dgm:prSet presAssocID="{9BF4C220-55F7-4090-ABA9-76FC226D8184}" presName="horFlow" presStyleCnt="0"/>
      <dgm:spPr/>
    </dgm:pt>
    <dgm:pt modelId="{CEB46889-0106-4AA1-BBA2-70C4EEFBC09E}" type="pres">
      <dgm:prSet presAssocID="{9BF4C220-55F7-4090-ABA9-76FC226D8184}" presName="bigChev" presStyleLbl="node1" presStyleIdx="0" presStyleCnt="2"/>
      <dgm:spPr/>
    </dgm:pt>
    <dgm:pt modelId="{36385B4B-4701-4C8A-8209-4D1BF36BE0FF}" type="pres">
      <dgm:prSet presAssocID="{943F210A-5782-4835-AAE1-3FF7FF90BFE2}" presName="parTrans" presStyleCnt="0"/>
      <dgm:spPr/>
    </dgm:pt>
    <dgm:pt modelId="{D665E1E6-3836-44BF-90D9-7759E6661604}" type="pres">
      <dgm:prSet presAssocID="{FDF63982-C361-4C9D-AE54-1F6DE3AB00E2}" presName="node" presStyleLbl="alignAccFollowNode1" presStyleIdx="0" presStyleCnt="2">
        <dgm:presLayoutVars>
          <dgm:bulletEnabled val="1"/>
        </dgm:presLayoutVars>
      </dgm:prSet>
      <dgm:spPr/>
    </dgm:pt>
    <dgm:pt modelId="{0B1E7F69-E0AC-493D-844E-FA4CE58F0D97}" type="pres">
      <dgm:prSet presAssocID="{9BF4C220-55F7-4090-ABA9-76FC226D8184}" presName="vSp" presStyleCnt="0"/>
      <dgm:spPr/>
    </dgm:pt>
    <dgm:pt modelId="{F40617BE-C198-4BE7-90E0-01F1F3923F6F}" type="pres">
      <dgm:prSet presAssocID="{9FC83E9A-4B54-423B-939B-95A6EE28F2CB}" presName="horFlow" presStyleCnt="0"/>
      <dgm:spPr/>
    </dgm:pt>
    <dgm:pt modelId="{37C6F505-6A55-439B-829E-B8110F48A384}" type="pres">
      <dgm:prSet presAssocID="{9FC83E9A-4B54-423B-939B-95A6EE28F2CB}" presName="bigChev" presStyleLbl="node1" presStyleIdx="1" presStyleCnt="2"/>
      <dgm:spPr/>
    </dgm:pt>
    <dgm:pt modelId="{CC0D9700-F5EF-4BA3-8C25-95EAE33EFCAF}" type="pres">
      <dgm:prSet presAssocID="{1D84EE58-1791-4F3E-AEF1-865E67C0C931}" presName="parTrans" presStyleCnt="0"/>
      <dgm:spPr/>
    </dgm:pt>
    <dgm:pt modelId="{1FED5E3A-FBD5-4791-B409-A61C2AC4D6CC}" type="pres">
      <dgm:prSet presAssocID="{0E863287-F4C3-4807-919A-1BA4241B214D}" presName="node" presStyleLbl="alignAccFollowNode1" presStyleIdx="1" presStyleCnt="2">
        <dgm:presLayoutVars>
          <dgm:bulletEnabled val="1"/>
        </dgm:presLayoutVars>
      </dgm:prSet>
      <dgm:spPr>
        <a:solidFill>
          <a:srgbClr val="D5B5D6"/>
        </a:solidFill>
      </dgm:spPr>
    </dgm:pt>
  </dgm:ptLst>
  <dgm:cxnLst>
    <dgm:cxn modelId="{739BC415-3F4B-4DF1-AB1C-82F3E0EE0C84}" srcId="{97ED6432-FDB0-41A0-96DE-97B936D52946}" destId="{9FC83E9A-4B54-423B-939B-95A6EE28F2CB}" srcOrd="1" destOrd="0" parTransId="{2F62CBFD-4195-417B-A470-DEA5FE20962A}" sibTransId="{38FCA9CF-82A4-424A-BE8B-EB9E3FB03AD6}"/>
    <dgm:cxn modelId="{D2AC401F-3DA3-4AD2-B2E2-FE83A542DD5E}" type="presOf" srcId="{9BF4C220-55F7-4090-ABA9-76FC226D8184}" destId="{CEB46889-0106-4AA1-BBA2-70C4EEFBC09E}" srcOrd="0" destOrd="0" presId="urn:microsoft.com/office/officeart/2005/8/layout/lProcess3"/>
    <dgm:cxn modelId="{12C39778-6C91-43F3-B726-E4902C799552}" srcId="{9BF4C220-55F7-4090-ABA9-76FC226D8184}" destId="{FDF63982-C361-4C9D-AE54-1F6DE3AB00E2}" srcOrd="0" destOrd="0" parTransId="{943F210A-5782-4835-AAE1-3FF7FF90BFE2}" sibTransId="{8291470A-8861-4947-9AE7-6A71DAC36592}"/>
    <dgm:cxn modelId="{19C4857A-64C1-40A3-B017-1753D79A9E62}" type="presOf" srcId="{0E863287-F4C3-4807-919A-1BA4241B214D}" destId="{1FED5E3A-FBD5-4791-B409-A61C2AC4D6CC}" srcOrd="0" destOrd="0" presId="urn:microsoft.com/office/officeart/2005/8/layout/lProcess3"/>
    <dgm:cxn modelId="{31C8718F-8310-435D-946C-C01AF0CEC068}" srcId="{9FC83E9A-4B54-423B-939B-95A6EE28F2CB}" destId="{0E863287-F4C3-4807-919A-1BA4241B214D}" srcOrd="0" destOrd="0" parTransId="{1D84EE58-1791-4F3E-AEF1-865E67C0C931}" sibTransId="{35F4FEAF-F860-4E11-BD4A-B6D24ED31DAF}"/>
    <dgm:cxn modelId="{1F172492-33C8-4F42-ACA3-D6A5D2E326A6}" type="presOf" srcId="{9FC83E9A-4B54-423B-939B-95A6EE28F2CB}" destId="{37C6F505-6A55-439B-829E-B8110F48A384}" srcOrd="0" destOrd="0" presId="urn:microsoft.com/office/officeart/2005/8/layout/lProcess3"/>
    <dgm:cxn modelId="{28A12BCD-50CE-4E17-B84E-8379562E6DCE}" srcId="{97ED6432-FDB0-41A0-96DE-97B936D52946}" destId="{9BF4C220-55F7-4090-ABA9-76FC226D8184}" srcOrd="0" destOrd="0" parTransId="{98DE4D11-FD5E-413E-835E-B8C39708AF9F}" sibTransId="{D3856975-ADFB-43BE-BC04-97191B37BF7A}"/>
    <dgm:cxn modelId="{38F512DB-7BCC-4087-B378-6719175D0C1D}" type="presOf" srcId="{FDF63982-C361-4C9D-AE54-1F6DE3AB00E2}" destId="{D665E1E6-3836-44BF-90D9-7759E6661604}" srcOrd="0" destOrd="0" presId="urn:microsoft.com/office/officeart/2005/8/layout/lProcess3"/>
    <dgm:cxn modelId="{65C394FA-4F1B-44FE-83AC-AEC946CBC68E}" type="presOf" srcId="{97ED6432-FDB0-41A0-96DE-97B936D52946}" destId="{145EC75A-A64E-4236-ABFC-96C0299B8A82}" srcOrd="0" destOrd="0" presId="urn:microsoft.com/office/officeart/2005/8/layout/lProcess3"/>
    <dgm:cxn modelId="{941DA8E7-8DDA-455B-A398-059AD2207FA8}" type="presParOf" srcId="{145EC75A-A64E-4236-ABFC-96C0299B8A82}" destId="{224E64FB-36EC-45B4-8206-F91CC18FE18D}" srcOrd="0" destOrd="0" presId="urn:microsoft.com/office/officeart/2005/8/layout/lProcess3"/>
    <dgm:cxn modelId="{36B42DAD-2E2D-4957-95AC-50C17C4740E4}" type="presParOf" srcId="{224E64FB-36EC-45B4-8206-F91CC18FE18D}" destId="{CEB46889-0106-4AA1-BBA2-70C4EEFBC09E}" srcOrd="0" destOrd="0" presId="urn:microsoft.com/office/officeart/2005/8/layout/lProcess3"/>
    <dgm:cxn modelId="{DAEB0007-0E3F-4129-AE94-DD40A05FE7DD}" type="presParOf" srcId="{224E64FB-36EC-45B4-8206-F91CC18FE18D}" destId="{36385B4B-4701-4C8A-8209-4D1BF36BE0FF}" srcOrd="1" destOrd="0" presId="urn:microsoft.com/office/officeart/2005/8/layout/lProcess3"/>
    <dgm:cxn modelId="{A7D17AD3-2308-4BB1-A243-39CFDD43AD23}" type="presParOf" srcId="{224E64FB-36EC-45B4-8206-F91CC18FE18D}" destId="{D665E1E6-3836-44BF-90D9-7759E6661604}" srcOrd="2" destOrd="0" presId="urn:microsoft.com/office/officeart/2005/8/layout/lProcess3"/>
    <dgm:cxn modelId="{9F309E64-B35A-43E1-986E-1762AA88FF03}" type="presParOf" srcId="{145EC75A-A64E-4236-ABFC-96C0299B8A82}" destId="{0B1E7F69-E0AC-493D-844E-FA4CE58F0D97}" srcOrd="1" destOrd="0" presId="urn:microsoft.com/office/officeart/2005/8/layout/lProcess3"/>
    <dgm:cxn modelId="{7B9FD00B-92C5-49A8-9068-0DEEC00A9769}" type="presParOf" srcId="{145EC75A-A64E-4236-ABFC-96C0299B8A82}" destId="{F40617BE-C198-4BE7-90E0-01F1F3923F6F}" srcOrd="2" destOrd="0" presId="urn:microsoft.com/office/officeart/2005/8/layout/lProcess3"/>
    <dgm:cxn modelId="{65DAF32D-55FA-4C93-81DA-E2AF8891B997}" type="presParOf" srcId="{F40617BE-C198-4BE7-90E0-01F1F3923F6F}" destId="{37C6F505-6A55-439B-829E-B8110F48A384}" srcOrd="0" destOrd="0" presId="urn:microsoft.com/office/officeart/2005/8/layout/lProcess3"/>
    <dgm:cxn modelId="{7F89A904-27EB-4A03-98A4-A56C33400083}" type="presParOf" srcId="{F40617BE-C198-4BE7-90E0-01F1F3923F6F}" destId="{CC0D9700-F5EF-4BA3-8C25-95EAE33EFCAF}" srcOrd="1" destOrd="0" presId="urn:microsoft.com/office/officeart/2005/8/layout/lProcess3"/>
    <dgm:cxn modelId="{6D4C7EB9-1569-4357-ACBB-BB31A98557FA}" type="presParOf" srcId="{F40617BE-C198-4BE7-90E0-01F1F3923F6F}" destId="{1FED5E3A-FBD5-4791-B409-A61C2AC4D6C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46889-0106-4AA1-BBA2-70C4EEFBC09E}">
      <dsp:nvSpPr>
        <dsp:cNvPr id="0" name=""/>
        <dsp:cNvSpPr/>
      </dsp:nvSpPr>
      <dsp:spPr>
        <a:xfrm>
          <a:off x="79043" y="1379"/>
          <a:ext cx="2116385" cy="846554"/>
        </a:xfrm>
        <a:prstGeom prst="chevron">
          <a:avLst/>
        </a:prstGeom>
        <a:solidFill>
          <a:srgbClr val="5A57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 dirty="0"/>
            <a:t>2019 </a:t>
          </a:r>
        </a:p>
      </dsp:txBody>
      <dsp:txXfrm>
        <a:off x="502320" y="1379"/>
        <a:ext cx="1269831" cy="846554"/>
      </dsp:txXfrm>
    </dsp:sp>
    <dsp:sp modelId="{D665E1E6-3836-44BF-90D9-7759E6661604}">
      <dsp:nvSpPr>
        <dsp:cNvPr id="0" name=""/>
        <dsp:cNvSpPr/>
      </dsp:nvSpPr>
      <dsp:spPr>
        <a:xfrm>
          <a:off x="1920298" y="73336"/>
          <a:ext cx="1756599" cy="702639"/>
        </a:xfrm>
        <a:prstGeom prst="chevron">
          <a:avLst/>
        </a:prstGeom>
        <a:solidFill>
          <a:srgbClr val="D4C1C1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5 Επιτελικά Γραφεία </a:t>
          </a:r>
        </a:p>
      </dsp:txBody>
      <dsp:txXfrm>
        <a:off x="2271618" y="73336"/>
        <a:ext cx="1053960" cy="702639"/>
      </dsp:txXfrm>
    </dsp:sp>
    <dsp:sp modelId="{37C6F505-6A55-439B-829E-B8110F48A384}">
      <dsp:nvSpPr>
        <dsp:cNvPr id="0" name=""/>
        <dsp:cNvSpPr/>
      </dsp:nvSpPr>
      <dsp:spPr>
        <a:xfrm>
          <a:off x="79043" y="966451"/>
          <a:ext cx="2116385" cy="846554"/>
        </a:xfrm>
        <a:prstGeom prst="chevron">
          <a:avLst/>
        </a:prstGeom>
        <a:solidFill>
          <a:srgbClr val="662C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 dirty="0"/>
            <a:t>2024</a:t>
          </a:r>
        </a:p>
      </dsp:txBody>
      <dsp:txXfrm>
        <a:off x="502320" y="966451"/>
        <a:ext cx="1269831" cy="846554"/>
      </dsp:txXfrm>
    </dsp:sp>
    <dsp:sp modelId="{1FED5E3A-FBD5-4791-B409-A61C2AC4D6CC}">
      <dsp:nvSpPr>
        <dsp:cNvPr id="0" name=""/>
        <dsp:cNvSpPr/>
      </dsp:nvSpPr>
      <dsp:spPr>
        <a:xfrm>
          <a:off x="1920298" y="1038408"/>
          <a:ext cx="1756599" cy="702639"/>
        </a:xfrm>
        <a:prstGeom prst="chevron">
          <a:avLst/>
        </a:prstGeom>
        <a:solidFill>
          <a:srgbClr val="D5B5D6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4 Επιχειρησιακά Γράφεια</a:t>
          </a:r>
        </a:p>
      </dsp:txBody>
      <dsp:txXfrm>
        <a:off x="2271618" y="1038408"/>
        <a:ext cx="1053960" cy="702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1268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220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959C8BD1-8C8E-5C39-921B-899E5651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>
            <a:extLst>
              <a:ext uri="{FF2B5EF4-FFF2-40B4-BE49-F238E27FC236}">
                <a16:creationId xmlns:a16="http://schemas.microsoft.com/office/drawing/2014/main" id="{BCBC828A-9EE8-2C69-948F-785CE40370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3:notes">
            <a:extLst>
              <a:ext uri="{FF2B5EF4-FFF2-40B4-BE49-F238E27FC236}">
                <a16:creationId xmlns:a16="http://schemas.microsoft.com/office/drawing/2014/main" id="{0B3CBC46-33D7-4EB8-72A2-31C1E6964B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18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925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4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4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2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EAD38CFF-5BE1-69C4-3213-FC545E15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>
            <a:extLst>
              <a:ext uri="{FF2B5EF4-FFF2-40B4-BE49-F238E27FC236}">
                <a16:creationId xmlns:a16="http://schemas.microsoft.com/office/drawing/2014/main" id="{DF4D2A03-69C0-FA84-C93B-9D3BD60BE8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>
            <a:extLst>
              <a:ext uri="{FF2B5EF4-FFF2-40B4-BE49-F238E27FC236}">
                <a16:creationId xmlns:a16="http://schemas.microsoft.com/office/drawing/2014/main" id="{71E6FDCC-A731-4A3E-E420-80446A1466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46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25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202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20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06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951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15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443" y="841772"/>
            <a:ext cx="5691116" cy="1965866"/>
          </a:xfrm>
        </p:spPr>
        <p:txBody>
          <a:bodyPr anchor="b">
            <a:normAutofit/>
          </a:bodyPr>
          <a:lstStyle>
            <a:lvl1pPr algn="ctr">
              <a:defRPr sz="711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443" y="2882782"/>
            <a:ext cx="5691116" cy="106056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812810" indent="0" algn="ctr">
              <a:buNone/>
              <a:defRPr sz="3200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1620">
          <p15:clr>
            <a:srgbClr val="FBAE40"/>
          </p15:clr>
        </p15:guide>
        <p15:guide id="6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411480"/>
            <a:ext cx="7886700" cy="849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6" y="1260674"/>
            <a:ext cx="7886700" cy="33720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1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26166" y="433873"/>
            <a:ext cx="1535278" cy="4198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433873"/>
            <a:ext cx="6597516" cy="4198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7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6" y="415212"/>
            <a:ext cx="6204855" cy="3006644"/>
          </a:xfrm>
        </p:spPr>
        <p:txBody>
          <a:bodyPr anchor="t">
            <a:normAutofit/>
          </a:bodyPr>
          <a:lstStyle>
            <a:lvl1pPr>
              <a:defRPr sz="9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5" y="3442098"/>
            <a:ext cx="6204855" cy="1038463"/>
          </a:xfrm>
        </p:spPr>
        <p:txBody>
          <a:bodyPr anchor="b">
            <a:normAutofit/>
          </a:bodyPr>
          <a:lstStyle>
            <a:lvl1pPr marL="0" indent="0">
              <a:buNone/>
              <a:defRPr sz="3556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2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411480"/>
            <a:ext cx="8055864" cy="849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86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1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0547"/>
            <a:ext cx="8059341" cy="8574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64301"/>
            <a:ext cx="3868340" cy="41987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556" b="1" cap="all" baseline="0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790171"/>
            <a:ext cx="3868340" cy="2823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4301"/>
            <a:ext cx="3887391" cy="41987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556" b="1" cap="all" baseline="0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90171"/>
            <a:ext cx="3887392" cy="2823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9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4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5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70" y="415212"/>
            <a:ext cx="2696726" cy="1318129"/>
          </a:xfrm>
        </p:spPr>
        <p:txBody>
          <a:bodyPr anchor="t">
            <a:normAutofit/>
          </a:bodyPr>
          <a:lstStyle>
            <a:lvl1pPr>
              <a:defRPr sz="497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031" y="415212"/>
            <a:ext cx="4709806" cy="4114800"/>
          </a:xfrm>
        </p:spPr>
        <p:txBody>
          <a:bodyPr>
            <a:normAutofit/>
          </a:bodyPr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70" y="1733341"/>
            <a:ext cx="2696726" cy="2796671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3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418338"/>
            <a:ext cx="2696726" cy="1659235"/>
          </a:xfrm>
        </p:spPr>
        <p:txBody>
          <a:bodyPr anchor="t">
            <a:normAutofit/>
          </a:bodyPr>
          <a:lstStyle>
            <a:lvl1pPr>
              <a:defRPr sz="497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797490" y="492827"/>
            <a:ext cx="4862765" cy="4166928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119603"/>
            <a:ext cx="2689190" cy="2575979"/>
          </a:xfrm>
        </p:spPr>
        <p:txBody>
          <a:bodyPr anchor="b"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7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411480"/>
            <a:ext cx="7990184" cy="849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1286649"/>
            <a:ext cx="7990184" cy="3445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70" y="4839752"/>
            <a:ext cx="2620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pPr/>
              <a:t>7/10/26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7391" y="4839752"/>
            <a:ext cx="21040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22" y="4839752"/>
            <a:ext cx="3219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6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914332" y="388121"/>
            <a:ext cx="618315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l-GR" sz="2800" dirty="0">
                <a:solidFill>
                  <a:srgbClr val="5A5797"/>
                </a:solidFill>
                <a:latin typeface="Franklin Gothic Heavy" pitchFamily="34" charset="0"/>
              </a:rPr>
              <a:t>Απολογισμός Έργου </a:t>
            </a:r>
          </a:p>
          <a:p>
            <a:pPr algn="ctr"/>
            <a:r>
              <a:rPr lang="el-GR" sz="1800" dirty="0">
                <a:solidFill>
                  <a:srgbClr val="5A5797"/>
                </a:solidFill>
                <a:latin typeface="Franklin Gothic Heavy" pitchFamily="34" charset="0"/>
              </a:rPr>
              <a:t>Υπηρεσιών Αντιμετώπισης Ενδοοικογενειακής Βίας</a:t>
            </a:r>
          </a:p>
          <a:p>
            <a:pPr algn="ctr"/>
            <a:endParaRPr lang="el-GR" sz="1800" dirty="0">
              <a:solidFill>
                <a:srgbClr val="5A5797"/>
              </a:solidFill>
              <a:latin typeface="Franklin Gothic Heavy" pitchFamily="34" charset="0"/>
            </a:endParaRPr>
          </a:p>
          <a:p>
            <a:pPr algn="ctr"/>
            <a:r>
              <a:rPr lang="el-GR" sz="2400" dirty="0">
                <a:solidFill>
                  <a:srgbClr val="5A5797"/>
                </a:solidFill>
                <a:latin typeface="Franklin Gothic Heavy"/>
              </a:rPr>
              <a:t>ΓΕ.Π.Α.Δ.</a:t>
            </a:r>
            <a:r>
              <a:rPr lang="en-US" sz="2400" dirty="0">
                <a:solidFill>
                  <a:srgbClr val="5A5797"/>
                </a:solidFill>
                <a:latin typeface="Franklin Gothic Heavy"/>
              </a:rPr>
              <a:t> </a:t>
            </a:r>
            <a:r>
              <a:rPr lang="el-GR" sz="2400" dirty="0">
                <a:solidFill>
                  <a:srgbClr val="5A5797"/>
                </a:solidFill>
                <a:latin typeface="Franklin Gothic Heavy"/>
              </a:rPr>
              <a:t>Κρήτης</a:t>
            </a:r>
            <a:endParaRPr lang="el-GR" sz="2400" dirty="0">
              <a:solidFill>
                <a:srgbClr val="5A5797"/>
              </a:solidFill>
              <a:latin typeface="Franklin Gothic Heavy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750675" y="4211164"/>
            <a:ext cx="25645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l-GR" b="1" dirty="0" err="1">
                <a:solidFill>
                  <a:srgbClr val="21025E"/>
                </a:solidFill>
                <a:latin typeface="Franklin Gothic Heavy"/>
              </a:rPr>
              <a:t>Καραδάκη</a:t>
            </a:r>
            <a:r>
              <a:rPr lang="el-GR" b="1" dirty="0">
                <a:solidFill>
                  <a:srgbClr val="21025E"/>
                </a:solidFill>
                <a:latin typeface="Franklin Gothic Heavy"/>
              </a:rPr>
              <a:t> Αθηνά</a:t>
            </a:r>
          </a:p>
          <a:p>
            <a:pPr algn="ctr"/>
            <a:r>
              <a:rPr lang="el-GR" b="1" dirty="0">
                <a:solidFill>
                  <a:srgbClr val="21025E"/>
                </a:solidFill>
                <a:latin typeface="Franklin Gothic Heavy"/>
              </a:rPr>
              <a:t>Αστυνόμος Α</a:t>
            </a:r>
            <a:r>
              <a:rPr lang="el-GR" dirty="0">
                <a:solidFill>
                  <a:srgbClr val="21025E"/>
                </a:solidFill>
                <a:latin typeface="Franklin Gothic Demi Cond"/>
              </a:rPr>
              <a:t>΄</a:t>
            </a:r>
            <a:endParaRPr lang="el-GR" dirty="0">
              <a:solidFill>
                <a:srgbClr val="21025E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26" name="Picture 2" descr="\\Adrethimnou\gaa\crete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1415209"/>
            <a:ext cx="4629938" cy="2604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 txBox="1">
            <a:spLocks noGrp="1"/>
          </p:cNvSpPr>
          <p:nvPr>
            <p:ph type="title" idx="4294967295"/>
          </p:nvPr>
        </p:nvSpPr>
        <p:spPr>
          <a:xfrm>
            <a:off x="2662083" y="2317444"/>
            <a:ext cx="4063181" cy="457965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l-GR" sz="3200" dirty="0">
                <a:solidFill>
                  <a:srgbClr val="EEEEEE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ΣΤΑΤΙΣΤΙΚΑ ΣΤΟΙΧΕΙΑ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4781367" y="-1715"/>
            <a:ext cx="4359674" cy="400110"/>
          </a:xfrm>
          <a:prstGeom prst="rect">
            <a:avLst/>
          </a:prstGeom>
          <a:solidFill>
            <a:srgbClr val="5A57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  <a:latin typeface="Franklin Gothic Heavy" pitchFamily="34" charset="0"/>
              </a:rPr>
              <a:t>Κλήσεις στην Άμεση Δράση «100»</a:t>
            </a:r>
          </a:p>
        </p:txBody>
      </p:sp>
      <p:graphicFrame>
        <p:nvGraphicFramePr>
          <p:cNvPr id="5" name="Πίνακας 8">
            <a:extLst>
              <a:ext uri="{FF2B5EF4-FFF2-40B4-BE49-F238E27FC236}">
                <a16:creationId xmlns:a16="http://schemas.microsoft.com/office/drawing/2014/main" id="{BE471FC9-1D2A-0685-B687-43DC992A0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59834"/>
              </p:ext>
            </p:extLst>
          </p:nvPr>
        </p:nvGraphicFramePr>
        <p:xfrm>
          <a:off x="4781367" y="608017"/>
          <a:ext cx="4288215" cy="1570450"/>
        </p:xfrm>
        <a:graphic>
          <a:graphicData uri="http://schemas.openxmlformats.org/drawingml/2006/table">
            <a:tbl>
              <a:tblPr firstRow="1" bandRow="1">
                <a:tableStyleId>{8CBDCA5A-E576-4DA8-8E25-665810ACA200}</a:tableStyleId>
              </a:tblPr>
              <a:tblGrid>
                <a:gridCol w="2635464">
                  <a:extLst>
                    <a:ext uri="{9D8B030D-6E8A-4147-A177-3AD203B41FA5}">
                      <a16:colId xmlns:a16="http://schemas.microsoft.com/office/drawing/2014/main" val="2244451535"/>
                    </a:ext>
                  </a:extLst>
                </a:gridCol>
                <a:gridCol w="868833">
                  <a:extLst>
                    <a:ext uri="{9D8B030D-6E8A-4147-A177-3AD203B41FA5}">
                      <a16:colId xmlns:a16="http://schemas.microsoft.com/office/drawing/2014/main" val="1585272666"/>
                    </a:ext>
                  </a:extLst>
                </a:gridCol>
                <a:gridCol w="783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71">
                <a:tc gridSpan="3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latin typeface="Franklin Gothic Demi" panose="020B0703020102020204" pitchFamily="34" charset="0"/>
                        </a:rPr>
                        <a:t>Κλήσεις</a:t>
                      </a:r>
                      <a:r>
                        <a:rPr lang="el-GR" b="1" baseline="0" dirty="0">
                          <a:latin typeface="Franklin Gothic Demi" panose="020B0703020102020204" pitchFamily="34" charset="0"/>
                        </a:rPr>
                        <a:t> «100»</a:t>
                      </a:r>
                      <a:endParaRPr lang="el-GR" b="1" dirty="0"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rgbClr val="5A57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90797"/>
                  </a:ext>
                </a:extLst>
              </a:tr>
              <a:tr h="445059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Ιανουάριος-</a:t>
                      </a:r>
                      <a:r>
                        <a:rPr lang="el-GR" b="1" baseline="0" dirty="0">
                          <a:solidFill>
                            <a:srgbClr val="5A5797"/>
                          </a:solidFill>
                          <a:latin typeface="Franklin Gothic Book"/>
                        </a:rPr>
                        <a:t> Μάιος</a:t>
                      </a:r>
                      <a:endParaRPr lang="el-GR" b="1" dirty="0">
                        <a:solidFill>
                          <a:srgbClr val="5A5797"/>
                        </a:solidFill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2025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2026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74407"/>
                  </a:ext>
                </a:extLst>
              </a:tr>
              <a:tr h="185227"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ΓΕ.Π.Α.Δ Κρήτης</a:t>
                      </a:r>
                      <a:endParaRPr lang="el-GR" b="1" dirty="0">
                        <a:solidFill>
                          <a:srgbClr val="5A5797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218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163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2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-25%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solidFill>
                          <a:srgbClr val="5A5797"/>
                        </a:solidFill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89395"/>
                  </a:ext>
                </a:extLst>
              </a:tr>
            </a:tbl>
          </a:graphicData>
        </a:graphic>
      </p:graphicFrame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130" y="958929"/>
            <a:ext cx="4768132" cy="25409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825" y="1940268"/>
            <a:ext cx="721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bg1"/>
                </a:solidFill>
              </a:rPr>
              <a:t>ΧΑΝΙΑ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9626" y="2147669"/>
            <a:ext cx="77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>
                <a:solidFill>
                  <a:schemeClr val="bg1"/>
                </a:solidFill>
              </a:rPr>
              <a:t>ΡΕΘΥΜΝΟ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936" y="2419438"/>
            <a:ext cx="77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>
                <a:solidFill>
                  <a:schemeClr val="bg1"/>
                </a:solidFill>
              </a:rPr>
              <a:t>ΗΡΑΚΛΕΙΟ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0366" y="2534854"/>
            <a:ext cx="77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>
                <a:solidFill>
                  <a:schemeClr val="bg1"/>
                </a:solidFill>
              </a:rPr>
              <a:t>ΛΑΣΙΘΙ</a:t>
            </a:r>
          </a:p>
        </p:txBody>
      </p:sp>
      <p:graphicFrame>
        <p:nvGraphicFramePr>
          <p:cNvPr id="10" name="Πίνακας 8">
            <a:extLst>
              <a:ext uri="{FF2B5EF4-FFF2-40B4-BE49-F238E27FC236}">
                <a16:creationId xmlns:a16="http://schemas.microsoft.com/office/drawing/2014/main" id="{BE471FC9-1D2A-0685-B687-43DC992A0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29766"/>
              </p:ext>
            </p:extLst>
          </p:nvPr>
        </p:nvGraphicFramePr>
        <p:xfrm>
          <a:off x="4781366" y="2388089"/>
          <a:ext cx="4288215" cy="1570450"/>
        </p:xfrm>
        <a:graphic>
          <a:graphicData uri="http://schemas.openxmlformats.org/drawingml/2006/table">
            <a:tbl>
              <a:tblPr firstRow="1" bandRow="1">
                <a:tableStyleId>{8CBDCA5A-E576-4DA8-8E25-665810ACA200}</a:tableStyleId>
              </a:tblPr>
              <a:tblGrid>
                <a:gridCol w="2635464">
                  <a:extLst>
                    <a:ext uri="{9D8B030D-6E8A-4147-A177-3AD203B41FA5}">
                      <a16:colId xmlns:a16="http://schemas.microsoft.com/office/drawing/2014/main" val="2244451535"/>
                    </a:ext>
                  </a:extLst>
                </a:gridCol>
                <a:gridCol w="868833">
                  <a:extLst>
                    <a:ext uri="{9D8B030D-6E8A-4147-A177-3AD203B41FA5}">
                      <a16:colId xmlns:a16="http://schemas.microsoft.com/office/drawing/2014/main" val="1585272666"/>
                    </a:ext>
                  </a:extLst>
                </a:gridCol>
                <a:gridCol w="783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71">
                <a:tc gridSpan="3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latin typeface="Franklin Gothic Demi" panose="020B0703020102020204" pitchFamily="34" charset="0"/>
                        </a:rPr>
                        <a:t>Κλήσεις</a:t>
                      </a:r>
                      <a:r>
                        <a:rPr lang="el-GR" b="1" baseline="0" dirty="0">
                          <a:latin typeface="Franklin Gothic Demi" panose="020B0703020102020204" pitchFamily="34" charset="0"/>
                        </a:rPr>
                        <a:t> «100»</a:t>
                      </a:r>
                      <a:endParaRPr lang="el-GR" b="1" dirty="0"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rgbClr val="5A57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90797"/>
                  </a:ext>
                </a:extLst>
              </a:tr>
              <a:tr h="445059">
                <a:tc rowSpan="3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ΓΕ.Π.Α.Δ Κρήτης</a:t>
                      </a:r>
                      <a:endParaRPr lang="el-GR" b="1" dirty="0">
                        <a:solidFill>
                          <a:srgbClr val="5A5797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2024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2025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74407"/>
                  </a:ext>
                </a:extLst>
              </a:tr>
              <a:tr h="185227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solidFill>
                          <a:srgbClr val="5A5797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608</a:t>
                      </a:r>
                      <a:endParaRPr lang="el-GR" b="1" dirty="0">
                        <a:solidFill>
                          <a:srgbClr val="5A5797"/>
                        </a:solidFill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604</a:t>
                      </a:r>
                      <a:endParaRPr lang="el-GR" b="1" dirty="0">
                        <a:solidFill>
                          <a:srgbClr val="5A5797"/>
                        </a:solidFill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2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-</a:t>
                      </a:r>
                      <a:r>
                        <a:rPr lang="en-US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1</a:t>
                      </a:r>
                      <a:r>
                        <a:rPr lang="el-GR" b="1" dirty="0">
                          <a:solidFill>
                            <a:srgbClr val="5A5797"/>
                          </a:solidFill>
                          <a:latin typeface="Franklin Gothic Book"/>
                        </a:rPr>
                        <a:t>%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solidFill>
                          <a:srgbClr val="5A5797"/>
                        </a:solidFill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8939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Στρογγυλεμένο ορθογώνιο 1"/>
          <p:cNvSpPr/>
          <p:nvPr/>
        </p:nvSpPr>
        <p:spPr>
          <a:xfrm>
            <a:off x="218940" y="3049116"/>
            <a:ext cx="8922774" cy="1472084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Google Shape;183;p13"/>
          <p:cNvSpPr txBox="1"/>
          <p:nvPr/>
        </p:nvSpPr>
        <p:spPr>
          <a:xfrm>
            <a:off x="346538" y="3128016"/>
            <a:ext cx="8672400" cy="145668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342900" indent="-285750">
              <a:spcAft>
                <a:spcPts val="60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To 2025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οι Υπηρεσίες της ΓΕ.Π.Α.Δ. Κρήτης χειρίστηκαν 1473 υποθέσεις σε σχέση με τις 1461 το 2024. παρουσιάζοντας μια αύξηση 1%</a:t>
            </a:r>
            <a:endParaRPr lang="en-US" sz="1600" kern="1200" dirty="0">
              <a:solidFill>
                <a:srgbClr val="F3EDED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342900" indent="-285750">
              <a:spcAft>
                <a:spcPts val="60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Το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Α’ πεντάμηνο του 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202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6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οι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Υπ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ηρεσίες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χε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ι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ρίστηκ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αν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466 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π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εριστ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ατικά ενδοοικογενειακής βίας: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19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%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μείωση 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σε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σχέση με </a:t>
            </a:r>
            <a:r>
              <a:rPr lang="en-US" sz="1600" kern="1200" dirty="0" err="1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το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αντίστοιχο διάστημα του 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202</a:t>
            </a:r>
            <a:r>
              <a:rPr lang="el-GR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5 (573 περιστατικά)</a:t>
            </a:r>
            <a:r>
              <a:rPr lang="en-US" sz="1600" kern="1200" dirty="0">
                <a:solidFill>
                  <a:srgbClr val="F3EDED"/>
                </a:solidFill>
                <a:latin typeface="+mn-lt"/>
                <a:ea typeface="+mn-ea"/>
                <a:cs typeface="+mn-cs"/>
                <a:sym typeface="Roboto"/>
              </a:rPr>
              <a:t>.</a:t>
            </a:r>
            <a:endParaRPr lang="el-GR" sz="1600" kern="1200" dirty="0">
              <a:solidFill>
                <a:srgbClr val="F3EDED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57150">
              <a:spcAft>
                <a:spcPts val="600"/>
              </a:spcAft>
              <a:buClr>
                <a:schemeClr val="bg1"/>
              </a:buClr>
              <a:buSzPts val="1400"/>
            </a:pPr>
            <a:endParaRPr lang="el-GR" sz="1600" kern="1200" dirty="0">
              <a:solidFill>
                <a:srgbClr val="F3EDE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607780" y="68519"/>
            <a:ext cx="1566361" cy="424732"/>
          </a:xfrm>
          <a:prstGeom prst="rect">
            <a:avLst/>
          </a:prstGeom>
          <a:solidFill>
            <a:srgbClr val="5A5797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990"/>
            </a:pPr>
            <a:r>
              <a:rPr lang="en-US" sz="2400" kern="1200" dirty="0">
                <a:solidFill>
                  <a:srgbClr val="F3EDED"/>
                </a:solidFill>
                <a:latin typeface="Franklin Gothic Demi" panose="020B0703020102020204" pitchFamily="34" charset="0"/>
                <a:sym typeface="Roboto Black"/>
              </a:rPr>
              <a:t>Υπ</a:t>
            </a:r>
            <a:r>
              <a:rPr lang="en-US" sz="2400" kern="1200" dirty="0" err="1">
                <a:solidFill>
                  <a:srgbClr val="F3EDED"/>
                </a:solidFill>
                <a:latin typeface="Franklin Gothic Demi" panose="020B0703020102020204" pitchFamily="34" charset="0"/>
                <a:sym typeface="Roboto Black"/>
              </a:rPr>
              <a:t>οθέσεις</a:t>
            </a:r>
            <a:endParaRPr lang="en-US" sz="2400" kern="1200" dirty="0">
              <a:solidFill>
                <a:srgbClr val="F3EDED"/>
              </a:solidFill>
              <a:latin typeface="Franklin Gothic Demi" panose="020B0703020102020204" pitchFamily="34" charset="0"/>
              <a:sym typeface="Roboto Black"/>
            </a:endParaRPr>
          </a:p>
        </p:txBody>
      </p:sp>
      <p:graphicFrame>
        <p:nvGraphicFramePr>
          <p:cNvPr id="6" name="Γράφημα 5"/>
          <p:cNvGraphicFramePr/>
          <p:nvPr>
            <p:extLst>
              <p:ext uri="{D42A27DB-BD31-4B8C-83A1-F6EECF244321}">
                <p14:modId xmlns:p14="http://schemas.microsoft.com/office/powerpoint/2010/main" val="2424372914"/>
              </p:ext>
            </p:extLst>
          </p:nvPr>
        </p:nvGraphicFramePr>
        <p:xfrm>
          <a:off x="1866900" y="739925"/>
          <a:ext cx="5876925" cy="234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93188" y="149383"/>
            <a:ext cx="282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660066"/>
                </a:solidFill>
              </a:rPr>
              <a:t>Ιανουάριος- Μάιος 2025 &amp; 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/>
          <p:nvPr/>
        </p:nvSpPr>
        <p:spPr>
          <a:xfrm>
            <a:off x="3638648" y="170935"/>
            <a:ext cx="1864417" cy="485369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990"/>
            </a:pPr>
            <a:r>
              <a:rPr lang="en-US" sz="2800" kern="1200" dirty="0" err="1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  <a:sym typeface="Roboto Black"/>
              </a:rPr>
              <a:t>Συλλήψεις</a:t>
            </a:r>
            <a:endParaRPr lang="en-US" sz="2800" b="0" i="0" u="none" strike="noStrike" kern="1200" cap="none" dirty="0">
              <a:solidFill>
                <a:srgbClr val="F3EDED"/>
              </a:solidFill>
              <a:latin typeface="Franklin Gothic Demi" panose="020B0703020102020204" pitchFamily="34" charset="0"/>
              <a:ea typeface="+mj-ea"/>
              <a:cs typeface="+mj-cs"/>
              <a:sym typeface="Roboto Black"/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231889" y="2876287"/>
            <a:ext cx="8677933" cy="2057048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Google Shape;192;p14"/>
          <p:cNvSpPr txBox="1"/>
          <p:nvPr/>
        </p:nvSpPr>
        <p:spPr>
          <a:xfrm>
            <a:off x="319489" y="3061462"/>
            <a:ext cx="8471971" cy="19402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Το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202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6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οι</a:t>
            </a:r>
            <a:r>
              <a:rPr lang="en-US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i="0" u="none" strike="noStrike" kern="1200" cap="none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συλλήψεις</a:t>
            </a:r>
            <a:r>
              <a:rPr lang="en-US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l-GR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μειώθηκαν</a:t>
            </a:r>
            <a:r>
              <a:rPr lang="en-US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κα</a:t>
            </a:r>
            <a:r>
              <a:rPr lang="en-US" b="1" i="0" u="none" strike="noStrike" kern="1200" cap="none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τά</a:t>
            </a:r>
            <a:r>
              <a:rPr lang="en-US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11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%,</a:t>
            </a:r>
            <a:r>
              <a:rPr lang="en-US" b="1" i="0" u="none" strike="noStrike" kern="1200" cap="none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σε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σχέση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με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το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 202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5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. 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Συνολικά πραγματοποιήθηκαν 337 </a:t>
            </a:r>
            <a:r>
              <a:rPr lang="el-GR" b="1" kern="1200" dirty="0">
                <a:solidFill>
                  <a:prstClr val="white"/>
                </a:solidFill>
                <a:latin typeface="Franklin Gothic Book" panose="020B0503020102020204" pitchFamily="34" charset="0"/>
                <a:ea typeface="+mn-ea"/>
                <a:sym typeface="Roboto"/>
              </a:rPr>
              <a:t>συλλήψεις 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το 2026 έναντι 377 το 2025.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Η μείωση στις συλλήψεις είναι μικρότερη από την μείωση στα περιστατικά.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Το α’ πεντάμηνο 2026 πραγματοποιήθηκε σύλληψη στο 72,3%  των υποθέσεων, ενώ το 2025 αντίστοιχα είχε γίνει σύλληψη δράστη στο 66%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  <a:sym typeface="Roboto"/>
              </a:rPr>
              <a:t>Το 2025 πραγματοποιήθηκαν συλλήψεις στο 68% των υποθέσεων, έναντι 65% το 2024 (αύξηση 3%)</a:t>
            </a:r>
            <a:endParaRPr lang="el-GR" b="1" kern="1200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rPr>
              <a:t>Στον  αριθμό των περιστατικών περιλαμβάνονται και μη αυτόφωρα.</a:t>
            </a:r>
            <a:endParaRPr lang="en-US" b="1" i="0" u="none" strike="noStrike" kern="1200" cap="none" dirty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57" y="224626"/>
            <a:ext cx="2840982" cy="377985"/>
          </a:xfrm>
          <a:prstGeom prst="rect">
            <a:avLst/>
          </a:prstGeom>
        </p:spPr>
      </p:pic>
      <p:graphicFrame>
        <p:nvGraphicFramePr>
          <p:cNvPr id="6" name="Γράφημα 5"/>
          <p:cNvGraphicFramePr/>
          <p:nvPr>
            <p:extLst>
              <p:ext uri="{D42A27DB-BD31-4B8C-83A1-F6EECF244321}">
                <p14:modId xmlns:p14="http://schemas.microsoft.com/office/powerpoint/2010/main" val="2128359548"/>
              </p:ext>
            </p:extLst>
          </p:nvPr>
        </p:nvGraphicFramePr>
        <p:xfrm>
          <a:off x="661011" y="539750"/>
          <a:ext cx="7381301" cy="226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742871" y="147187"/>
            <a:ext cx="1655972" cy="523220"/>
          </a:xfrm>
          <a:prstGeom prst="rect">
            <a:avLst/>
          </a:prstGeom>
          <a:solidFill>
            <a:srgbClr val="5A5797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800" kern="1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Θύμ</a:t>
            </a:r>
            <a:r>
              <a:rPr lang="en-US" sz="2800" kern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ατα</a:t>
            </a:r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Στρογγυλεμένο ορθογώνιο 10"/>
          <p:cNvSpPr/>
          <p:nvPr/>
        </p:nvSpPr>
        <p:spPr>
          <a:xfrm>
            <a:off x="244841" y="3258559"/>
            <a:ext cx="8677933" cy="1656014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Ορθογώνιο 2"/>
          <p:cNvSpPr/>
          <p:nvPr/>
        </p:nvSpPr>
        <p:spPr>
          <a:xfrm>
            <a:off x="315567" y="3351068"/>
            <a:ext cx="85703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600"/>
              </a:spcAft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Το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α’ πεντάμηνο του 2026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σημειώθηκε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μείωση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των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θυμάτων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κα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τά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18%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σχέση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με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το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α’ πεντάμηνο του 2025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  <a:endParaRPr lang="el-GR" kern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7338" indent="-287338">
              <a:spcAft>
                <a:spcPts val="600"/>
              </a:spcAft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Επισημαίνεται στα θύματα περιλαμβάνονται και τα ανήλικα τέκνα παρόντα κατά την τέλεση των αδικημάτων.</a:t>
            </a:r>
          </a:p>
          <a:p>
            <a:pPr marL="287338" indent="-287338"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Το ποσοστό των γυναικών θυμάτων κυμαίνεται σταθερά στο 72%</a:t>
            </a:r>
            <a:endParaRPr lang="en-US" kern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Γράφημα 5"/>
          <p:cNvGraphicFramePr/>
          <p:nvPr>
            <p:extLst>
              <p:ext uri="{D42A27DB-BD31-4B8C-83A1-F6EECF244321}">
                <p14:modId xmlns:p14="http://schemas.microsoft.com/office/powerpoint/2010/main" val="211772001"/>
              </p:ext>
            </p:extLst>
          </p:nvPr>
        </p:nvGraphicFramePr>
        <p:xfrm>
          <a:off x="495759" y="611559"/>
          <a:ext cx="4726236" cy="247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Γράφημα 11"/>
          <p:cNvGraphicFramePr/>
          <p:nvPr>
            <p:extLst>
              <p:ext uri="{D42A27DB-BD31-4B8C-83A1-F6EECF244321}">
                <p14:modId xmlns:p14="http://schemas.microsoft.com/office/powerpoint/2010/main" val="991725306"/>
              </p:ext>
            </p:extLst>
          </p:nvPr>
        </p:nvGraphicFramePr>
        <p:xfrm>
          <a:off x="5705029" y="611559"/>
          <a:ext cx="2940926" cy="212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255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E59E3689-00FC-0314-A294-1B599249E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231890" y="3376259"/>
            <a:ext cx="8677933" cy="1529803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4 - Γράφημα"/>
          <p:cNvGraphicFramePr/>
          <p:nvPr>
            <p:extLst>
              <p:ext uri="{D42A27DB-BD31-4B8C-83A1-F6EECF244321}">
                <p14:modId xmlns:p14="http://schemas.microsoft.com/office/powerpoint/2010/main" val="3118970462"/>
              </p:ext>
            </p:extLst>
          </p:nvPr>
        </p:nvGraphicFramePr>
        <p:xfrm>
          <a:off x="4925962" y="685013"/>
          <a:ext cx="3605980" cy="236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Ορθογώνιο 1"/>
          <p:cNvSpPr/>
          <p:nvPr/>
        </p:nvSpPr>
        <p:spPr>
          <a:xfrm>
            <a:off x="3699783" y="228148"/>
            <a:ext cx="1532792" cy="523220"/>
          </a:xfrm>
          <a:prstGeom prst="rect">
            <a:avLst/>
          </a:prstGeom>
          <a:solidFill>
            <a:srgbClr val="5A5797"/>
          </a:solidFill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Δράστες</a:t>
            </a:r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67862" y="3613281"/>
            <a:ext cx="8407428" cy="102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Το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Α’ πεντάμηνο του 2026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σημειώθηκε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μείωση 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των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δρ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αστών κατά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15</a:t>
            </a:r>
            <a:r>
              <a:rPr lang="en-US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%,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σχέση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με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το</a:t>
            </a:r>
            <a:r>
              <a:rPr lang="en-US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Α’ πεντάμηνο του 2025</a:t>
            </a:r>
            <a:endParaRPr lang="en-US" kern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Συνολικά οι δράστες που καταγγέλθηκαν το Α’ πεντάμηνο του 2026 ήταν 497.</a:t>
            </a:r>
            <a:endParaRPr lang="en-US" sz="1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EEEEEE"/>
              </a:buClr>
              <a:buSzPts val="1400"/>
              <a:buFont typeface="Arial" panose="020B0604020202020204" pitchFamily="34" charset="0"/>
              <a:buChar char="•"/>
            </a:pPr>
            <a:r>
              <a:rPr lang="el-GR" b="1" kern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Οι άντρες αποτελούν  σταθερά το 80% των δραστών.</a:t>
            </a:r>
            <a:endParaRPr lang="en-US" kern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Γράφημα 5"/>
          <p:cNvGraphicFramePr/>
          <p:nvPr>
            <p:extLst>
              <p:ext uri="{D42A27DB-BD31-4B8C-83A1-F6EECF244321}">
                <p14:modId xmlns:p14="http://schemas.microsoft.com/office/powerpoint/2010/main" val="1002692960"/>
              </p:ext>
            </p:extLst>
          </p:nvPr>
        </p:nvGraphicFramePr>
        <p:xfrm>
          <a:off x="367862" y="685012"/>
          <a:ext cx="4864713" cy="2497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823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αφίσα, γραφιστική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EFA323BA-391E-06AE-D172-17EC6985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69" y="938754"/>
            <a:ext cx="2512201" cy="3408948"/>
          </a:xfrm>
          <a:prstGeom prst="rect">
            <a:avLst/>
          </a:prstGeom>
        </p:spPr>
      </p:pic>
      <p:graphicFrame>
        <p:nvGraphicFramePr>
          <p:cNvPr id="11" name="5 - Γράφημα"/>
          <p:cNvGraphicFramePr/>
          <p:nvPr>
            <p:extLst>
              <p:ext uri="{D42A27DB-BD31-4B8C-83A1-F6EECF244321}">
                <p14:modId xmlns:p14="http://schemas.microsoft.com/office/powerpoint/2010/main" val="1401979869"/>
              </p:ext>
            </p:extLst>
          </p:nvPr>
        </p:nvGraphicFramePr>
        <p:xfrm>
          <a:off x="2582732" y="1499121"/>
          <a:ext cx="4065835" cy="263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Ορθογώνιο 3"/>
          <p:cNvSpPr/>
          <p:nvPr/>
        </p:nvSpPr>
        <p:spPr>
          <a:xfrm>
            <a:off x="3644719" y="196821"/>
            <a:ext cx="2222083" cy="480131"/>
          </a:xfrm>
          <a:prstGeom prst="rect">
            <a:avLst/>
          </a:prstGeom>
          <a:solidFill>
            <a:srgbClr val="5A5797"/>
          </a:solidFill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solidFill>
                  <a:schemeClr val="bg1"/>
                </a:solidFill>
                <a:latin typeface="Franklin Gothic Demi" panose="020B0703020102020204" pitchFamily="34" charset="0"/>
                <a:sym typeface="Roboto Black"/>
              </a:rPr>
              <a:t>Panic Button</a:t>
            </a:r>
          </a:p>
        </p:txBody>
      </p:sp>
      <p:sp>
        <p:nvSpPr>
          <p:cNvPr id="13" name="Στρογγυλεμένο ορθογώνιο 12"/>
          <p:cNvSpPr/>
          <p:nvPr/>
        </p:nvSpPr>
        <p:spPr>
          <a:xfrm>
            <a:off x="315218" y="1201993"/>
            <a:ext cx="2853363" cy="3145709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Ορθογώνιο 5"/>
          <p:cNvSpPr/>
          <p:nvPr/>
        </p:nvSpPr>
        <p:spPr>
          <a:xfrm>
            <a:off x="434968" y="1499121"/>
            <a:ext cx="2595825" cy="284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Από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την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10/06/2024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το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panic button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δίνετ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αι σε θύματα ενδοοικογενειακής βίας σε όλη τη Χώρα. </a:t>
            </a:r>
            <a:endParaRPr lang="el-GR" sz="1600" dirty="0">
              <a:solidFill>
                <a:srgbClr val="F3EDED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Από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τότε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έως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σήμερ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</a:t>
            </a:r>
            <a:r>
              <a:rPr lang="el-GR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, στις Διευθύνσεις της Κρήτης εγκαταστάθηκε η εφαρμογή σε 756 χρήστες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Από α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υτούς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,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οι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l-GR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713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ήτ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αν γυναίκες και οι </a:t>
            </a:r>
            <a:r>
              <a:rPr lang="el-GR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43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άντρες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.</a:t>
            </a:r>
            <a:endParaRPr lang="el-GR" kern="1200" dirty="0">
              <a:solidFill>
                <a:srgbClr val="F3EDED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lt2"/>
              </a:buClr>
              <a:buSzPts val="1400"/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Έχει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ενεργο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ποιηθεί </a:t>
            </a:r>
            <a:r>
              <a:rPr lang="el-GR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79</a:t>
            </a:r>
            <a:r>
              <a:rPr lang="en-US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 </a:t>
            </a:r>
            <a:r>
              <a:rPr lang="en-US" kern="1200" dirty="0" err="1">
                <a:solidFill>
                  <a:srgbClr val="F3EDED"/>
                </a:solidFill>
                <a:latin typeface="Franklin Gothic Book" panose="020B0503020102020204" pitchFamily="34" charset="0"/>
              </a:rPr>
              <a:t>φορές</a:t>
            </a:r>
            <a:r>
              <a:rPr lang="el-GR" kern="1200" dirty="0">
                <a:solidFill>
                  <a:srgbClr val="F3EDED"/>
                </a:solidFill>
                <a:latin typeface="Franklin Gothic Book" panose="020B0503020102020204" pitchFamily="34" charset="0"/>
              </a:rPr>
              <a:t>, οι 11 εκ των οποίων το Α’ πεντάμηνο 2026</a:t>
            </a:r>
            <a:endParaRPr lang="en-US" kern="1200" dirty="0">
              <a:solidFill>
                <a:srgbClr val="F3EDED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Γράφημα 7"/>
          <p:cNvGraphicFramePr/>
          <p:nvPr>
            <p:extLst>
              <p:ext uri="{D42A27DB-BD31-4B8C-83A1-F6EECF244321}">
                <p14:modId xmlns:p14="http://schemas.microsoft.com/office/powerpoint/2010/main" val="392361301"/>
              </p:ext>
            </p:extLst>
          </p:nvPr>
        </p:nvGraphicFramePr>
        <p:xfrm>
          <a:off x="1934845" y="1033462"/>
          <a:ext cx="5274310" cy="307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Google Shape;242;p17"/>
          <p:cNvSpPr txBox="1"/>
          <p:nvPr/>
        </p:nvSpPr>
        <p:spPr>
          <a:xfrm>
            <a:off x="2529126" y="187483"/>
            <a:ext cx="3916970" cy="472040"/>
          </a:xfrm>
          <a:prstGeom prst="rect">
            <a:avLst/>
          </a:prstGeom>
          <a:solidFill>
            <a:srgbClr val="5A5797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300" b="0" i="0" u="none" strike="noStrike" cap="none" dirty="0">
                <a:solidFill>
                  <a:srgbClr val="EEEEEE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Μέτρα προστασίας θυμάτων</a:t>
            </a:r>
            <a:endParaRPr sz="2300" b="0" i="0" u="none" strike="noStrike" cap="none" dirty="0">
              <a:solidFill>
                <a:srgbClr val="EEEEEE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75" y="877850"/>
            <a:ext cx="4671875" cy="4152778"/>
          </a:xfrm>
          <a:prstGeom prst="rect">
            <a:avLst/>
          </a:prstGeom>
        </p:spPr>
      </p:pic>
      <p:sp>
        <p:nvSpPr>
          <p:cNvPr id="9" name="Google Shape;244;p17"/>
          <p:cNvSpPr txBox="1"/>
          <p:nvPr/>
        </p:nvSpPr>
        <p:spPr>
          <a:xfrm>
            <a:off x="3740662" y="2552765"/>
            <a:ext cx="1607847" cy="80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5A5797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Μέτρα</a:t>
            </a:r>
            <a:br>
              <a:rPr lang="el-GR" sz="2000" dirty="0">
                <a:solidFill>
                  <a:srgbClr val="5A5797"/>
                </a:solidFill>
                <a:latin typeface="Franklin Gothic Demi" panose="020B0703020102020204" pitchFamily="34" charset="0"/>
                <a:ea typeface="Roboto Black"/>
                <a:cs typeface="Roboto Black"/>
              </a:rPr>
            </a:br>
            <a:r>
              <a:rPr lang="el-GR" sz="2000" dirty="0">
                <a:solidFill>
                  <a:srgbClr val="5A5797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προστασίας θυμάτων</a:t>
            </a:r>
            <a:endParaRPr sz="2000" dirty="0">
              <a:solidFill>
                <a:srgbClr val="5A5797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sp>
        <p:nvSpPr>
          <p:cNvPr id="10" name="Google Shape;245;p17"/>
          <p:cNvSpPr txBox="1"/>
          <p:nvPr/>
        </p:nvSpPr>
        <p:spPr>
          <a:xfrm>
            <a:off x="2328952" y="1086699"/>
            <a:ext cx="1774981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EEEEEE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67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solidFill>
                  <a:srgbClr val="EEEEEE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Γυναίκες μεταφέρθηκαν σε ασφαλή χώρο βραχυχρόνιας διαμονής (</a:t>
            </a:r>
            <a:r>
              <a:rPr lang="en-US" dirty="0">
                <a:solidFill>
                  <a:srgbClr val="EEEEEE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safe house)</a:t>
            </a:r>
            <a:endParaRPr dirty="0">
              <a:solidFill>
                <a:srgbClr val="EEEEEE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246;p17"/>
          <p:cNvSpPr txBox="1"/>
          <p:nvPr/>
        </p:nvSpPr>
        <p:spPr>
          <a:xfrm>
            <a:off x="4847750" y="939602"/>
            <a:ext cx="1975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>
                <a:solidFill>
                  <a:schemeClr val="bg1"/>
                </a:solidFill>
                <a:latin typeface="Franklin Gothic Demi" panose="020B0703020102020204" pitchFamily="34" charset="0"/>
                <a:ea typeface="Roboto"/>
                <a:cs typeface="Roboto"/>
              </a:rPr>
              <a:t>102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>
                <a:solidFill>
                  <a:schemeClr val="lt2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μεταφέρθηκαν με περιπολικό σε νοσοκομείο ή ιατροδικαστή</a:t>
            </a:r>
            <a:endParaRPr dirty="0">
              <a:solidFill>
                <a:schemeClr val="lt2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47;p17"/>
          <p:cNvSpPr txBox="1"/>
          <p:nvPr/>
        </p:nvSpPr>
        <p:spPr>
          <a:xfrm>
            <a:off x="3578213" y="3899486"/>
            <a:ext cx="1818797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>
                <a:solidFill>
                  <a:srgbClr val="5A5797"/>
                </a:solidFill>
                <a:latin typeface="Franklin Gothic Demi" panose="020B0703020102020204" pitchFamily="34" charset="0"/>
                <a:ea typeface="Roboto"/>
                <a:cs typeface="Roboto"/>
              </a:rPr>
              <a:t>302</a:t>
            </a:r>
          </a:p>
          <a:p>
            <a:pPr algn="ctr"/>
            <a:r>
              <a:rPr lang="el-GR" dirty="0">
                <a:solidFill>
                  <a:srgbClr val="5A5797"/>
                </a:solidFill>
                <a:latin typeface="Franklin Gothic Demi" panose="020B0703020102020204" pitchFamily="34" charset="0"/>
                <a:ea typeface="Roboto"/>
                <a:cs typeface="Roboto"/>
              </a:rPr>
              <a:t>Επιτηρήσεις οικίας θύματος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292578A-DCBA-82DC-A2BE-C590EF5ACA41}"/>
              </a:ext>
            </a:extLst>
          </p:cNvPr>
          <p:cNvSpPr txBox="1"/>
          <p:nvPr/>
        </p:nvSpPr>
        <p:spPr>
          <a:xfrm>
            <a:off x="6491335" y="4499594"/>
            <a:ext cx="26047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1200" b="1" dirty="0">
                <a:solidFill>
                  <a:srgbClr val="5A5797"/>
                </a:solidFill>
                <a:latin typeface="Franklin Gothic Book" panose="020B0503020102020204" pitchFamily="34" charset="0"/>
                <a:ea typeface="Roboto"/>
              </a:rPr>
              <a:t>*Ιούνιος 2024- Μάιος 2026</a:t>
            </a:r>
          </a:p>
          <a:p>
            <a:r>
              <a:rPr lang="el-GR" sz="1200" b="1" dirty="0">
                <a:solidFill>
                  <a:schemeClr val="accent1">
                    <a:lumMod val="49000"/>
                  </a:schemeClr>
                </a:solidFill>
                <a:latin typeface="Roboto"/>
                <a:ea typeface="Roboto"/>
              </a:rPr>
              <a:t>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/>
        </p:nvSpPr>
        <p:spPr>
          <a:xfrm>
            <a:off x="2244922" y="238874"/>
            <a:ext cx="4709615" cy="387600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Arial"/>
              <a:buNone/>
            </a:pPr>
            <a:r>
              <a:rPr lang="el-GR" sz="2300" b="0" i="0" u="none" strike="noStrike" cap="none" dirty="0">
                <a:solidFill>
                  <a:srgbClr val="EEEEEE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Ενημέρωση Πολιτών : astynomia.gr</a:t>
            </a:r>
            <a:endParaRPr sz="2300" b="0" i="0" u="none" strike="noStrike" cap="none" dirty="0">
              <a:solidFill>
                <a:srgbClr val="EEEEEE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78" name="Google Shape;278;p21" descr="Εικόνα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8225" y="901700"/>
            <a:ext cx="2775863" cy="3902875"/>
          </a:xfrm>
          <a:prstGeom prst="rect">
            <a:avLst/>
          </a:prstGeom>
          <a:noFill/>
          <a:ln>
            <a:solidFill>
              <a:srgbClr val="008C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4">
            <a:alphaModFix/>
          </a:blip>
          <a:srcRect b="3268"/>
          <a:stretch/>
        </p:blipFill>
        <p:spPr>
          <a:xfrm>
            <a:off x="5236444" y="895342"/>
            <a:ext cx="3772268" cy="3911608"/>
          </a:xfrm>
          <a:prstGeom prst="rect">
            <a:avLst/>
          </a:prstGeom>
          <a:noFill/>
          <a:ln>
            <a:solidFill>
              <a:srgbClr val="008C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0" name="Google Shape;280;p21"/>
          <p:cNvSpPr txBox="1"/>
          <p:nvPr/>
        </p:nvSpPr>
        <p:spPr>
          <a:xfrm>
            <a:off x="145093" y="901700"/>
            <a:ext cx="2099829" cy="3892550"/>
          </a:xfrm>
          <a:prstGeom prst="rect">
            <a:avLst/>
          </a:prstGeom>
          <a:solidFill>
            <a:srgbClr val="5A5797"/>
          </a:solidFill>
          <a:ln>
            <a:solidFill>
              <a:srgbClr val="008CB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1784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✔"/>
            </a:pPr>
            <a:r>
              <a:rPr lang="el-GR" sz="1400" i="0" u="none" strike="noStrike" cap="none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Ενημερωτικό υλικό</a:t>
            </a:r>
            <a:br>
              <a:rPr lang="el-GR" sz="1400" i="0" u="none" strike="noStrike" cap="none" dirty="0">
                <a:latin typeface="Franklin Gothic Demi" panose="020B0703020102020204" pitchFamily="34" charset="0"/>
                <a:ea typeface="Roboto Medium"/>
                <a:cs typeface="Roboto Medium"/>
              </a:rPr>
            </a:b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</a:endParaRPr>
          </a:p>
          <a:p>
            <a:pPr marL="269875" marR="0" lvl="0" indent="-1784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 Medium"/>
              <a:buChar char="✔"/>
            </a:pPr>
            <a:r>
              <a:rPr lang="el-GR" sz="1400" i="0" u="none" strike="noStrike" cap="none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Οδηγός υποβολής καταγγελιών</a:t>
            </a:r>
            <a:br>
              <a:rPr lang="el-GR" sz="1400" i="0" u="none" strike="noStrike" cap="none" dirty="0">
                <a:latin typeface="Franklin Gothic Demi" panose="020B0703020102020204" pitchFamily="34" charset="0"/>
                <a:ea typeface="Roboto Medium"/>
                <a:cs typeface="Roboto Medium"/>
              </a:rPr>
            </a:br>
            <a:endParaRPr dirty="0">
              <a:solidFill>
                <a:schemeClr val="bg1"/>
              </a:solidFill>
              <a:latin typeface="Franklin Gothic Demi" panose="020B0703020102020204" pitchFamily="34" charset="0"/>
              <a:ea typeface="Roboto Medium"/>
              <a:cs typeface="Roboto Medium"/>
            </a:endParaRPr>
          </a:p>
          <a:p>
            <a:pPr marL="269875" indent="-178435">
              <a:buClr>
                <a:schemeClr val="lt2"/>
              </a:buClr>
              <a:buSzPts val="1400"/>
              <a:buFont typeface="Roboto Medium"/>
              <a:buChar char="✔"/>
            </a:pPr>
            <a:r>
              <a:rPr lang="el-GR" dirty="0">
                <a:solidFill>
                  <a:schemeClr val="bg1"/>
                </a:solidFill>
                <a:latin typeface="Franklin Gothic Demi" panose="020B0703020102020204" pitchFamily="34" charset="0"/>
                <a:ea typeface="Roboto Medium"/>
                <a:cs typeface="Roboto Medium"/>
              </a:rPr>
              <a:t>Ενημερωτικά βίντεο</a:t>
            </a:r>
            <a:br>
              <a:rPr lang="el-GR" sz="1400" i="0" u="none" strike="noStrike" cap="none" dirty="0">
                <a:latin typeface="Franklin Gothic Demi" panose="020B0703020102020204" pitchFamily="34" charset="0"/>
                <a:ea typeface="Roboto Medium"/>
                <a:cs typeface="Roboto Medium"/>
              </a:rPr>
            </a:br>
            <a:endParaRPr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</a:endParaRPr>
          </a:p>
          <a:p>
            <a:pPr marL="269875" marR="0" lvl="0" indent="-1784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 Medium"/>
              <a:buChar char="✔"/>
            </a:pPr>
            <a:r>
              <a:rPr lang="el-GR" sz="1400" i="0" u="none" strike="noStrike" cap="none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Ετήσιες Εκθέσεις Έργου</a:t>
            </a:r>
            <a:br>
              <a:rPr lang="el-GR" sz="1400" i="0" u="none" strike="noStrike" cap="none" dirty="0">
                <a:latin typeface="Franklin Gothic Demi" panose="020B0703020102020204" pitchFamily="34" charset="0"/>
                <a:ea typeface="Roboto Medium"/>
                <a:cs typeface="Roboto Medium"/>
              </a:rPr>
            </a:br>
            <a:endParaRPr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</a:endParaRPr>
          </a:p>
          <a:p>
            <a:pPr marL="269875" marR="0" lvl="0" indent="-1784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 Medium"/>
              <a:buChar char="✔"/>
            </a:pPr>
            <a:r>
              <a:rPr lang="el-GR" sz="1400" i="0" u="none" strike="noStrike" cap="none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Διαδραστικός Χάρτης με στοιχεία Γραφείων </a:t>
            </a:r>
            <a:endParaRPr sz="1400" i="0" u="none" strike="noStrike" cap="none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/>
        </p:nvSpPr>
        <p:spPr>
          <a:xfrm>
            <a:off x="3601100" y="211490"/>
            <a:ext cx="1826306" cy="387600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Arial"/>
              <a:buNone/>
            </a:pPr>
            <a:r>
              <a:rPr lang="en-US" sz="2300" dirty="0" err="1">
                <a:solidFill>
                  <a:srgbClr val="EEEEEE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SAFE.YOUth</a:t>
            </a:r>
            <a:endParaRPr sz="2300" b="0" i="0" u="none" strike="noStrike" cap="none" dirty="0">
              <a:solidFill>
                <a:srgbClr val="EEEEEE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" name="5 - Εικόνα" descr="10000354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306" y="695668"/>
            <a:ext cx="2134370" cy="4300686"/>
          </a:xfrm>
          <a:prstGeom prst="rect">
            <a:avLst/>
          </a:prstGeom>
        </p:spPr>
      </p:pic>
      <p:pic>
        <p:nvPicPr>
          <p:cNvPr id="7" name="6 - Εικόνα" descr="10000354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949" y="693682"/>
            <a:ext cx="2144880" cy="4302672"/>
          </a:xfrm>
          <a:prstGeom prst="rect">
            <a:avLst/>
          </a:prstGeom>
        </p:spPr>
      </p:pic>
      <p:pic>
        <p:nvPicPr>
          <p:cNvPr id="8" name="7 - Εικόνα" descr="10000354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589" y="679270"/>
            <a:ext cx="2008245" cy="4302634"/>
          </a:xfrm>
          <a:prstGeom prst="rect">
            <a:avLst/>
          </a:prstGeom>
        </p:spPr>
      </p:pic>
      <p:sp>
        <p:nvSpPr>
          <p:cNvPr id="9" name="Στρογγυλεμένο ορθογώνιο 8"/>
          <p:cNvSpPr/>
          <p:nvPr/>
        </p:nvSpPr>
        <p:spPr>
          <a:xfrm>
            <a:off x="178676" y="693682"/>
            <a:ext cx="2313801" cy="4288222"/>
          </a:xfrm>
          <a:prstGeom prst="roundRect">
            <a:avLst/>
          </a:prstGeom>
          <a:solidFill>
            <a:srgbClr val="5A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Ορθογώνιο 1"/>
          <p:cNvSpPr/>
          <p:nvPr/>
        </p:nvSpPr>
        <p:spPr>
          <a:xfrm>
            <a:off x="252417" y="845428"/>
            <a:ext cx="21663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r>
              <a:rPr lang="el-GR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3 ηλικιακές ομάδες (12-15, 15-18 και 18+)</a:t>
            </a: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r>
              <a:rPr lang="el-GR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Ενημερωτικό υλικό</a:t>
            </a: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r>
              <a:rPr lang="el-GR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10201: 24ωρη τηλεφωνική γραμμή καταγγελιών για θέματα ανηλίκων</a:t>
            </a: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r>
              <a:rPr lang="el-GR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Πλατφόρμα για ανώνυμες και επώνυμες καταγγελίες στο </a:t>
            </a:r>
            <a:r>
              <a:rPr lang="en-US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gov.gr</a:t>
            </a: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  <a:p>
            <a:pPr marL="269875" lvl="0" indent="-178435">
              <a:buClr>
                <a:schemeClr val="lt2"/>
              </a:buClr>
              <a:buSzPts val="1400"/>
              <a:buFont typeface="Roboto"/>
              <a:buChar char="✔"/>
            </a:pPr>
            <a:r>
              <a:rPr lang="en-US" dirty="0">
                <a:solidFill>
                  <a:schemeClr val="lt2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Emergency button</a:t>
            </a:r>
            <a:endParaRPr lang="el-GR" dirty="0">
              <a:solidFill>
                <a:schemeClr val="lt2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title" idx="4294967295"/>
          </p:nvPr>
        </p:nvSpPr>
        <p:spPr>
          <a:xfrm>
            <a:off x="867614" y="127048"/>
            <a:ext cx="7292975" cy="387350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l-GR" sz="232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Υπηρεσίες Αντιμετώπισης Ενδοοικογενειακής Βίας</a:t>
            </a:r>
            <a:endParaRPr sz="232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aphicFrame>
        <p:nvGraphicFramePr>
          <p:cNvPr id="66" name="Google Shape;66;p2"/>
          <p:cNvGraphicFramePr/>
          <p:nvPr>
            <p:extLst>
              <p:ext uri="{D42A27DB-BD31-4B8C-83A1-F6EECF244321}">
                <p14:modId xmlns:p14="http://schemas.microsoft.com/office/powerpoint/2010/main" val="1361420643"/>
              </p:ext>
            </p:extLst>
          </p:nvPr>
        </p:nvGraphicFramePr>
        <p:xfrm>
          <a:off x="3884655" y="3019682"/>
          <a:ext cx="5082333" cy="1859160"/>
        </p:xfrm>
        <a:graphic>
          <a:graphicData uri="http://schemas.openxmlformats.org/drawingml/2006/table">
            <a:tbl>
              <a:tblPr>
                <a:noFill/>
                <a:tableStyleId>{AC21614A-9B16-4D83-B8B6-E11E2C767709}</a:tableStyleId>
              </a:tblPr>
              <a:tblGrid>
                <a:gridCol w="199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 panose="020B0503020102020204" pitchFamily="34" charset="0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2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Black"/>
                          <a:cs typeface="Roboto Black"/>
                          <a:sym typeface="Roboto Black"/>
                        </a:rPr>
                        <a:t>Αριθμός Γραφείων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2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Black"/>
                          <a:cs typeface="Roboto Black"/>
                          <a:sym typeface="Roboto Black"/>
                        </a:rPr>
                        <a:t>Αριθμός Στελεχών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2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</a:rPr>
                        <a:t>Επιχειρησιακά</a:t>
                      </a: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</a:rPr>
                        <a:t>Γραφεία</a:t>
                      </a: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 panose="020B0503020102020204" pitchFamily="34" charset="0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/>
                          <a:ea typeface="Roboto Black"/>
                          <a:cs typeface="Roboto Black"/>
                        </a:rPr>
                        <a:t>4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 panose="020B0503020102020204" pitchFamily="34" charset="0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/>
                          <a:ea typeface="Roboto Black"/>
                          <a:cs typeface="Roboto Black"/>
                          <a:sym typeface="Roboto Black"/>
                        </a:rPr>
                        <a:t>33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41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</a:rPr>
                        <a:t>Επιτελικά</a:t>
                      </a:r>
                      <a:r>
                        <a:rPr lang="el-GR" sz="1400" b="1" u="none" strike="noStrike" cap="none" baseline="0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</a:rPr>
                        <a:t> </a:t>
                      </a: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</a:rPr>
                        <a:t>Γραφεία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 panose="020B0503020102020204" pitchFamily="34" charset="0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91425" marR="91425" marT="91425" marB="91425">
                    <a:lnL w="9524">
                      <a:solidFill>
                        <a:schemeClr val="lt2"/>
                      </a:solidFill>
                    </a:lnL>
                    <a:lnR w="9524">
                      <a:solidFill>
                        <a:schemeClr val="lt2"/>
                      </a:solidFill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/>
                          <a:ea typeface="Roboto Black"/>
                          <a:cs typeface="Roboto Black"/>
                          <a:sym typeface="Roboto Black"/>
                        </a:rPr>
                        <a:t>5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>
                    <a:lnL w="9524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/>
                          <a:ea typeface="Roboto Black"/>
                          <a:cs typeface="Roboto Black"/>
                          <a:sym typeface="Roboto Black"/>
                        </a:rPr>
                        <a:t>10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>
                    <a:lnL w="9524">
                      <a:solidFill>
                        <a:schemeClr val="lt2"/>
                      </a:solidFill>
                    </a:lnL>
                    <a:lnR w="9524">
                      <a:solidFill>
                        <a:schemeClr val="lt2"/>
                      </a:solidFill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A5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034320"/>
                  </a:ext>
                </a:extLst>
              </a:tr>
              <a:tr h="38741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  <a:sym typeface="Roboto Medium"/>
                        </a:rPr>
                        <a:t>Συντονιστές</a:t>
                      </a:r>
                      <a:r>
                        <a:rPr lang="el-GR" sz="1400" b="1" u="none" strike="noStrike" cap="none" baseline="0" dirty="0">
                          <a:solidFill>
                            <a:srgbClr val="F3EDED"/>
                          </a:solidFill>
                          <a:effectLst/>
                          <a:latin typeface="Franklin Gothic Book" panose="020B0503020102020204" pitchFamily="34" charset="0"/>
                          <a:ea typeface="Roboto Medium"/>
                          <a:cs typeface="Roboto Medium"/>
                          <a:sym typeface="Roboto Medium"/>
                        </a:rPr>
                        <a:t> Αξιωματικοί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 panose="020B0503020102020204" pitchFamily="34" charset="0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91425" marR="91425" marT="91425" marB="91425">
                    <a:lnL w="9524">
                      <a:solidFill>
                        <a:schemeClr val="lt2"/>
                      </a:solidFill>
                    </a:lnL>
                    <a:lnR w="9524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lt2"/>
                      </a:solidFill>
                    </a:lnB>
                    <a:solidFill>
                      <a:srgbClr val="5A579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400" b="1" u="none" strike="noStrike" cap="none" dirty="0">
                          <a:solidFill>
                            <a:srgbClr val="F3EDED"/>
                          </a:solidFill>
                          <a:effectLst/>
                          <a:latin typeface="Franklin Gothic Book"/>
                          <a:ea typeface="Roboto Black"/>
                          <a:cs typeface="Roboto Black"/>
                          <a:sym typeface="Roboto Black"/>
                        </a:rPr>
                        <a:t>4</a:t>
                      </a:r>
                      <a:endParaRPr sz="1400" b="1" u="none" strike="noStrike" cap="none" dirty="0">
                        <a:solidFill>
                          <a:srgbClr val="F3EDED"/>
                        </a:solidFill>
                        <a:effectLst/>
                        <a:latin typeface="Franklin Gothic Boo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L="91425" marR="91425" marT="91425" marB="91425">
                    <a:lnL w="9524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chemeClr val="lt2"/>
                      </a:solidFill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lt2"/>
                      </a:solidFill>
                    </a:lnB>
                    <a:solidFill>
                      <a:srgbClr val="5A57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>
                        <a:sym typeface="Roboto Black"/>
                      </a:endParaRPr>
                    </a:p>
                  </a:txBody>
                  <a:tcPr marL="91425" marR="91425" marT="91425" marB="91425">
                    <a:lnL w="9524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chemeClr val="lt2"/>
                      </a:solidFill>
                    </a:lnR>
                    <a:lnT w="9525" cap="flat" cmpd="sng" algn="ctr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chemeClr val="lt2"/>
                      </a:solidFill>
                    </a:lnB>
                    <a:solidFill>
                      <a:srgbClr val="5A5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Ορθογώνιο 6"/>
          <p:cNvSpPr/>
          <p:nvPr/>
        </p:nvSpPr>
        <p:spPr>
          <a:xfrm>
            <a:off x="3498348" y="2276869"/>
            <a:ext cx="1069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200" b="1" dirty="0">
                <a:solidFill>
                  <a:srgbClr val="F3EDED"/>
                </a:solidFill>
                <a:latin typeface="Franklin Gothic Book" panose="020B0503020102020204" pitchFamily="34" charset="0"/>
              </a:rPr>
              <a:t>Ίδρυση Επιτελικού Γραφείου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4857499" y="671637"/>
            <a:ext cx="1165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200" b="1" dirty="0">
                <a:solidFill>
                  <a:srgbClr val="F3EDED"/>
                </a:solidFill>
                <a:latin typeface="Franklin Gothic Book" panose="020B0503020102020204" pitchFamily="34" charset="0"/>
              </a:rPr>
              <a:t>Ίδρυση Επιχειρησιακού Γραφείου 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4189278" y="3079679"/>
            <a:ext cx="103009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l-GR" b="1" dirty="0">
                <a:solidFill>
                  <a:srgbClr val="F3EDED"/>
                </a:solidFill>
                <a:latin typeface="Franklin Gothic Book"/>
              </a:rPr>
              <a:t>Επιτελικά Γραφεία 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5031700" y="612821"/>
            <a:ext cx="129829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1300" b="1" dirty="0">
                <a:solidFill>
                  <a:srgbClr val="F3EDED"/>
                </a:solidFill>
                <a:latin typeface="Franklin Gothic Book" panose="020B0503020102020204" pitchFamily="34" charset="0"/>
              </a:rPr>
              <a:t>1</a:t>
            </a:r>
          </a:p>
          <a:p>
            <a:pPr lvl="0" algn="ctr"/>
            <a:r>
              <a:rPr lang="el-GR" sz="1300" b="1" dirty="0">
                <a:solidFill>
                  <a:srgbClr val="F3EDED"/>
                </a:solidFill>
                <a:latin typeface="Franklin Gothic Book" panose="020B0503020102020204" pitchFamily="34" charset="0"/>
              </a:rPr>
              <a:t>Επιχειρησιακό Γραφείο</a:t>
            </a:r>
          </a:p>
        </p:txBody>
      </p:sp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30C3DEC9-FE17-6003-9C97-77B55A7A4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050892"/>
              </p:ext>
            </p:extLst>
          </p:nvPr>
        </p:nvGraphicFramePr>
        <p:xfrm>
          <a:off x="4816561" y="820181"/>
          <a:ext cx="3755942" cy="181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Εικόνα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205" y="738071"/>
            <a:ext cx="4383483" cy="2462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20D121-0FFC-B824-7129-661B746FDC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3563" y="271923"/>
            <a:ext cx="5213147" cy="590550"/>
          </a:xfrm>
          <a:solidFill>
            <a:srgbClr val="5A5797"/>
          </a:solidFill>
        </p:spPr>
        <p:txBody>
          <a:bodyPr vert="horz" lIns="91440" tIns="45720" rIns="91440" bIns="45720" rtlCol="0" anchor="b">
            <a:normAutofit/>
          </a:bodyPr>
          <a:lstStyle>
            <a:defPPr>
              <a:defRPr lang="el-G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800" dirty="0" err="1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Γρ</a:t>
            </a:r>
            <a:r>
              <a:rPr lang="en-US" sz="18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αφείο</a:t>
            </a:r>
            <a:r>
              <a:rPr lang="en-US" sz="1800" b="1" kern="12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 Αντιμετώπισης Ενδοοικογενειακής Βίας </a:t>
            </a:r>
            <a:br>
              <a:rPr lang="en-US" sz="1800" b="1" kern="1200" dirty="0"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en-US" sz="1800" b="1" kern="12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Α.Τ.</a:t>
            </a:r>
            <a:r>
              <a:rPr lang="en-US" sz="18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 </a:t>
            </a:r>
            <a:r>
              <a:rPr lang="el-GR" sz="18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Ρεθύμνου</a:t>
            </a:r>
            <a:endParaRPr lang="el-GR" sz="1800" kern="1200" dirty="0">
              <a:solidFill>
                <a:srgbClr val="F3EDED"/>
              </a:solidFill>
              <a:latin typeface="Franklin Gothic Demi"/>
              <a:ea typeface="+mj-ea"/>
              <a:cs typeface="+mj-cs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" y="1096010"/>
            <a:ext cx="8846546" cy="31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AC20D121-0FFC-B824-7129-661B746FDC53}"/>
              </a:ext>
            </a:extLst>
          </p:cNvPr>
          <p:cNvSpPr txBox="1">
            <a:spLocks/>
          </p:cNvSpPr>
          <p:nvPr/>
        </p:nvSpPr>
        <p:spPr>
          <a:xfrm>
            <a:off x="2013563" y="271923"/>
            <a:ext cx="5213147" cy="590550"/>
          </a:xfrm>
          <a:prstGeom prst="rect">
            <a:avLst/>
          </a:prstGeom>
          <a:solidFill>
            <a:srgbClr val="5A5797"/>
          </a:solidFill>
        </p:spPr>
        <p:txBody>
          <a:bodyPr vert="horz" lIns="91440" tIns="45720" rIns="91440" bIns="45720" rtlCol="0" anchor="b">
            <a:normAutofit/>
          </a:bodyPr>
          <a:lstStyle>
            <a:defPPr>
              <a:defRPr lang="el-GR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buClrTx/>
              <a:buFontTx/>
            </a:pPr>
            <a:r>
              <a:rPr lang="el-GR" sz="1800" dirty="0">
                <a:solidFill>
                  <a:srgbClr val="F3EDED"/>
                </a:solidFill>
                <a:latin typeface="Franklin Gothic Demi"/>
                <a:ea typeface="+mj-ea"/>
                <a:cs typeface="+mj-cs"/>
              </a:rPr>
              <a:t>Δωμάτιο προσωρινής φιλοξενίας παιδιών Δ.Α. Χανίων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8" y="1073075"/>
            <a:ext cx="7934633" cy="37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2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>
          <a:extLst>
            <a:ext uri="{FF2B5EF4-FFF2-40B4-BE49-F238E27FC236}">
              <a16:creationId xmlns:a16="http://schemas.microsoft.com/office/drawing/2014/main" id="{B6392EE9-C274-DF2F-FEC0-A81D5D208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4483509" y="3754114"/>
            <a:ext cx="4400140" cy="746023"/>
          </a:xfrm>
          <a:prstGeom prst="rect">
            <a:avLst/>
          </a:prstGeom>
          <a:noFill/>
          <a:ln>
            <a:solidFill>
              <a:srgbClr val="5A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noFill/>
            </a:endParaRPr>
          </a:p>
        </p:txBody>
      </p:sp>
      <p:sp>
        <p:nvSpPr>
          <p:cNvPr id="63" name="Google Shape;63;p2">
            <a:extLst>
              <a:ext uri="{FF2B5EF4-FFF2-40B4-BE49-F238E27FC236}">
                <a16:creationId xmlns:a16="http://schemas.microsoft.com/office/drawing/2014/main" id="{0C17B2D1-8CB4-24B0-CCB8-4E5BD2610B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5259" y="146360"/>
            <a:ext cx="3480418" cy="387350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l-GR" sz="2300" dirty="0">
                <a:solidFill>
                  <a:schemeClr val="bg1"/>
                </a:solidFill>
                <a:latin typeface="Franklin Gothic Demi" panose="020B0703020102020204" pitchFamily="34" charset="0"/>
                <a:ea typeface="Roboto Black"/>
                <a:cs typeface="Roboto Black"/>
              </a:rPr>
              <a:t>Εκπαιδεύσεις Στελεχών</a:t>
            </a:r>
          </a:p>
        </p:txBody>
      </p:sp>
      <p:sp>
        <p:nvSpPr>
          <p:cNvPr id="13" name="Google Shape;123;p9">
            <a:extLst>
              <a:ext uri="{FF2B5EF4-FFF2-40B4-BE49-F238E27FC236}">
                <a16:creationId xmlns:a16="http://schemas.microsoft.com/office/drawing/2014/main" id="{2C9BC7C0-33ED-24F1-B271-29B2FC30DAF8}"/>
              </a:ext>
            </a:extLst>
          </p:cNvPr>
          <p:cNvSpPr txBox="1"/>
          <p:nvPr/>
        </p:nvSpPr>
        <p:spPr>
          <a:xfrm>
            <a:off x="4588797" y="3789464"/>
            <a:ext cx="4294852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l-GR" i="0" u="none" strike="noStrike" cap="none" dirty="0">
                <a:solidFill>
                  <a:srgbClr val="5A5797"/>
                </a:solidFill>
                <a:latin typeface="Franklin Gothic Book" panose="020B0503020102020204" pitchFamily="34" charset="0"/>
                <a:ea typeface="Roboto"/>
                <a:cs typeface="Roboto"/>
                <a:sym typeface="Roboto"/>
              </a:rPr>
              <a:t>Αστυνομικοί έχουν μετ-εκπαιδευτεί από το 2019 έως σήμερα (πολλοί από αυτούς παραπάνω από μία φορά)</a:t>
            </a:r>
            <a:endParaRPr lang="el-GR" i="0" u="none" strike="noStrike" cap="none" dirty="0">
              <a:solidFill>
                <a:srgbClr val="5A5797"/>
              </a:solidFill>
              <a:latin typeface="Franklin Gothic Book" panose="020B0503020102020204" pitchFamily="34" charset="0"/>
              <a:ea typeface="Roboto"/>
              <a:cs typeface="Roboto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483509" y="1295399"/>
            <a:ext cx="4412839" cy="1986117"/>
          </a:xfrm>
          <a:prstGeom prst="rect">
            <a:avLst/>
          </a:prstGeom>
          <a:noFill/>
          <a:ln>
            <a:solidFill>
              <a:srgbClr val="5A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noFill/>
            </a:endParaRPr>
          </a:p>
        </p:txBody>
      </p:sp>
      <p:sp>
        <p:nvSpPr>
          <p:cNvPr id="4" name="Google Shape;120;p9">
            <a:extLst>
              <a:ext uri="{FF2B5EF4-FFF2-40B4-BE49-F238E27FC236}">
                <a16:creationId xmlns:a16="http://schemas.microsoft.com/office/drawing/2014/main" id="{8E3D6AFF-8DCD-E07E-F1AB-540B0538AC77}"/>
              </a:ext>
            </a:extLst>
          </p:cNvPr>
          <p:cNvSpPr txBox="1">
            <a:spLocks noGrp="1"/>
          </p:cNvSpPr>
          <p:nvPr/>
        </p:nvSpPr>
        <p:spPr>
          <a:xfrm>
            <a:off x="5265273" y="782257"/>
            <a:ext cx="2849310" cy="605118"/>
          </a:xfrm>
          <a:prstGeom prst="rect">
            <a:avLst/>
          </a:prstGeom>
          <a:solidFill>
            <a:srgbClr val="5A5797"/>
          </a:solidFill>
          <a:ln>
            <a:solidFill>
              <a:srgbClr val="2F88A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l-GR" sz="1800" dirty="0">
                <a:solidFill>
                  <a:schemeClr val="bg1"/>
                </a:solidFill>
                <a:latin typeface="Franklin Gothic Demi" panose="020B0703020102020204" pitchFamily="34" charset="0"/>
                <a:ea typeface="Roboto Black"/>
                <a:cs typeface="Roboto Black"/>
              </a:rPr>
              <a:t>Υπηρεσίες εκπαιδευόμενων</a:t>
            </a:r>
            <a:endParaRPr sz="1800" dirty="0">
              <a:solidFill>
                <a:schemeClr val="bg1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sp>
        <p:nvSpPr>
          <p:cNvPr id="6" name="Google Shape;120;p9">
            <a:extLst>
              <a:ext uri="{FF2B5EF4-FFF2-40B4-BE49-F238E27FC236}">
                <a16:creationId xmlns:a16="http://schemas.microsoft.com/office/drawing/2014/main" id="{210913A7-FAAC-6F84-8C47-D6DAF2D4A25A}"/>
              </a:ext>
            </a:extLst>
          </p:cNvPr>
          <p:cNvSpPr txBox="1">
            <a:spLocks noGrp="1"/>
          </p:cNvSpPr>
          <p:nvPr/>
        </p:nvSpPr>
        <p:spPr>
          <a:xfrm>
            <a:off x="6138684" y="3553931"/>
            <a:ext cx="1089789" cy="279406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800" dirty="0">
                <a:solidFill>
                  <a:srgbClr val="EEEEEE"/>
                </a:solidFill>
                <a:latin typeface="Franklin Gothic Demi"/>
                <a:ea typeface="Roboto Black"/>
                <a:cs typeface="Roboto Black"/>
              </a:rPr>
              <a:t>1263</a:t>
            </a:r>
            <a:endParaRPr lang="el-GR" sz="1800" dirty="0">
              <a:solidFill>
                <a:srgbClr val="EEEEEE"/>
              </a:solidFill>
              <a:latin typeface="Franklin Gothic Demi" panose="020B0703020102020204" pitchFamily="34" charset="0"/>
              <a:ea typeface="Roboto Black"/>
              <a:cs typeface="Roboto Black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588797" y="1436136"/>
            <a:ext cx="4193868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69545" lvl="0" indent="-169545">
              <a:buClr>
                <a:srgbClr val="5A5797"/>
              </a:buClr>
              <a:buSzPts val="1400"/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A5797"/>
                </a:solidFill>
                <a:latin typeface="Franklin Gothic Book" panose="020B0503020102020204" pitchFamily="34" charset="0"/>
                <a:sym typeface="Roboto"/>
              </a:rPr>
              <a:t>Διοικητές και Αξιωματικοί Υπηρεσίας των Αστυνομικών Τμημάτων</a:t>
            </a:r>
            <a:endParaRPr lang="el-GR"/>
          </a:p>
          <a:p>
            <a:pPr marL="169545" lvl="0" indent="-169545">
              <a:buClr>
                <a:srgbClr val="5A5797"/>
              </a:buClr>
              <a:buSzPts val="1400"/>
              <a:buFont typeface="Arial" panose="020B0604020202020204" pitchFamily="34" charset="0"/>
              <a:buChar char="•"/>
            </a:pPr>
            <a:endParaRPr lang="el-GR" dirty="0">
              <a:solidFill>
                <a:srgbClr val="5A5797"/>
              </a:solidFill>
              <a:latin typeface="Franklin Gothic Book" panose="020B0503020102020204" pitchFamily="34" charset="0"/>
            </a:endParaRPr>
          </a:p>
          <a:p>
            <a:pPr marL="169545" lvl="0" indent="-169545">
              <a:buClr>
                <a:srgbClr val="5A5797"/>
              </a:buClr>
              <a:buSzPts val="1400"/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A5797"/>
                </a:solidFill>
                <a:latin typeface="Franklin Gothic Book"/>
                <a:sym typeface="Roboto"/>
              </a:rPr>
              <a:t>Στελέχη του Τηλεφωνικού Κέντρου (100) </a:t>
            </a:r>
            <a:endParaRPr lang="el-GR" dirty="0">
              <a:solidFill>
                <a:srgbClr val="5A5797"/>
              </a:solidFill>
              <a:latin typeface="Franklin Gothic Book"/>
            </a:endParaRPr>
          </a:p>
          <a:p>
            <a:pPr marL="169545" lvl="0" indent="-169545">
              <a:buClr>
                <a:srgbClr val="5A5797"/>
              </a:buClr>
              <a:buSzPts val="1400"/>
              <a:buFont typeface="Arial" panose="020B0604020202020204" pitchFamily="34" charset="0"/>
              <a:buChar char="•"/>
            </a:pPr>
            <a:endParaRPr lang="el-GR" dirty="0">
              <a:solidFill>
                <a:srgbClr val="5A5797"/>
              </a:solidFill>
              <a:latin typeface="Franklin Gothic Book" panose="020B0503020102020204" pitchFamily="34" charset="0"/>
            </a:endParaRPr>
          </a:p>
          <a:p>
            <a:pPr marL="169545" lvl="0" indent="-169545">
              <a:buClr>
                <a:srgbClr val="5A5797"/>
              </a:buClr>
              <a:buSzPts val="1400"/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A5797"/>
                </a:solidFill>
                <a:latin typeface="Franklin Gothic Book" panose="020B0503020102020204" pitchFamily="34" charset="0"/>
                <a:sym typeface="Roboto"/>
              </a:rPr>
              <a:t>Αστυνομικοί που υπηρετούν σε επιχειρησιακές Υπηρεσίες (ΟΠΚΕ, ΔΙ.ΑΣ, κ.α.) </a:t>
            </a:r>
            <a:endParaRPr lang="el-GR" dirty="0">
              <a:solidFill>
                <a:srgbClr val="5A579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8" y="1054228"/>
            <a:ext cx="4123053" cy="37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1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title" idx="4294967295"/>
          </p:nvPr>
        </p:nvSpPr>
        <p:spPr>
          <a:xfrm>
            <a:off x="2273242" y="256780"/>
            <a:ext cx="4416737" cy="435478"/>
          </a:xfrm>
          <a:prstGeom prst="rect">
            <a:avLst/>
          </a:prstGeom>
          <a:solidFill>
            <a:srgbClr val="5A5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l-GR" sz="2320" dirty="0">
                <a:solidFill>
                  <a:srgbClr val="F9FBFD"/>
                </a:solidFill>
                <a:latin typeface="Franklin Gothic Demi" panose="020B0703020102020204" pitchFamily="34" charset="0"/>
                <a:ea typeface="Roboto Black"/>
                <a:cs typeface="Roboto Black"/>
                <a:sym typeface="Roboto Black"/>
              </a:rPr>
              <a:t>Δράσεις ενημέρωσης του κοινού</a:t>
            </a:r>
            <a:endParaRPr sz="2320" dirty="0">
              <a:solidFill>
                <a:srgbClr val="F9FBFD"/>
              </a:solidFill>
              <a:latin typeface="Franklin Gothic Demi" panose="020B0703020102020204" pitchFamily="34" charset="0"/>
              <a:ea typeface="Roboto Black"/>
              <a:cs typeface="Roboto Black"/>
              <a:sym typeface="Roboto Black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2850600" y="1224300"/>
            <a:ext cx="3408300" cy="2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EEEEE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0" y="935233"/>
            <a:ext cx="3844571" cy="3844571"/>
          </a:xfrm>
          <a:prstGeom prst="rect">
            <a:avLst/>
          </a:prstGeom>
        </p:spPr>
      </p:pic>
      <p:sp>
        <p:nvSpPr>
          <p:cNvPr id="133" name="Google Shape;133;p10"/>
          <p:cNvSpPr txBox="1"/>
          <p:nvPr/>
        </p:nvSpPr>
        <p:spPr>
          <a:xfrm>
            <a:off x="489068" y="1534019"/>
            <a:ext cx="142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500" dirty="0">
                <a:solidFill>
                  <a:schemeClr val="bg1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Διαλέξεις</a:t>
            </a:r>
            <a:endParaRPr sz="1500" dirty="0">
              <a:solidFill>
                <a:schemeClr val="bg1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500" dirty="0">
                <a:solidFill>
                  <a:schemeClr val="bg1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σε σχολεία ενηλίκων*</a:t>
            </a:r>
            <a:endParaRPr sz="1500" dirty="0">
              <a:solidFill>
                <a:schemeClr val="bg1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0"/>
          <p:cNvSpPr txBox="1"/>
          <p:nvPr/>
        </p:nvSpPr>
        <p:spPr>
          <a:xfrm>
            <a:off x="2347757" y="1465310"/>
            <a:ext cx="1574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500" dirty="0">
                <a:solidFill>
                  <a:schemeClr val="lt2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Διανομή ενημερωτικού υλικού</a:t>
            </a:r>
            <a:endParaRPr sz="1500" dirty="0">
              <a:solidFill>
                <a:schemeClr val="lt2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0"/>
          <p:cNvSpPr txBox="1"/>
          <p:nvPr/>
        </p:nvSpPr>
        <p:spPr>
          <a:xfrm>
            <a:off x="462892" y="3167235"/>
            <a:ext cx="16797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l-GR" sz="1500" dirty="0">
                <a:solidFill>
                  <a:schemeClr val="bg1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Συμμετοχή σε ημερίδες και συνέδρια</a:t>
            </a:r>
            <a:endParaRPr sz="1500" dirty="0">
              <a:solidFill>
                <a:schemeClr val="bg1"/>
              </a:solidFill>
              <a:latin typeface="Franklin Gothic Demi" panose="020B07030201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35;p10">
            <a:extLst>
              <a:ext uri="{FF2B5EF4-FFF2-40B4-BE49-F238E27FC236}">
                <a16:creationId xmlns:a16="http://schemas.microsoft.com/office/drawing/2014/main" id="{0B1CFE5C-2FDF-7C96-1751-1CA80286E74D}"/>
              </a:ext>
            </a:extLst>
          </p:cNvPr>
          <p:cNvSpPr txBox="1"/>
          <p:nvPr/>
        </p:nvSpPr>
        <p:spPr>
          <a:xfrm>
            <a:off x="2472251" y="3167235"/>
            <a:ext cx="16797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l-GR" sz="1500" dirty="0">
                <a:solidFill>
                  <a:schemeClr val="bg1"/>
                </a:solidFill>
                <a:latin typeface="Franklin Gothic Demi" panose="020B0703020102020204" pitchFamily="34" charset="0"/>
                <a:ea typeface="Roboto"/>
                <a:cs typeface="Roboto"/>
                <a:sym typeface="Roboto"/>
              </a:rPr>
              <a:t>Διοργάνωση δράσεων</a:t>
            </a:r>
            <a:endParaRPr lang="el-GR" sz="1500" dirty="0">
              <a:solidFill>
                <a:schemeClr val="bg1"/>
              </a:solidFill>
              <a:latin typeface="Franklin Gothic Demi" panose="020B0703020102020204" pitchFamily="34" charset="0"/>
              <a:ea typeface="Roboto"/>
              <a:cs typeface="Roboto"/>
            </a:endParaRPr>
          </a:p>
        </p:txBody>
      </p:sp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BE471FC9-1D2A-0685-B687-43DC992A0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370285"/>
              </p:ext>
            </p:extLst>
          </p:nvPr>
        </p:nvGraphicFramePr>
        <p:xfrm>
          <a:off x="4406717" y="1614864"/>
          <a:ext cx="4566524" cy="2252162"/>
        </p:xfrm>
        <a:graphic>
          <a:graphicData uri="http://schemas.openxmlformats.org/drawingml/2006/table">
            <a:tbl>
              <a:tblPr firstRow="1" bandRow="1">
                <a:tableStyleId>{8CBDCA5A-E576-4DA8-8E25-665810ACA200}</a:tableStyleId>
              </a:tblPr>
              <a:tblGrid>
                <a:gridCol w="1432636">
                  <a:extLst>
                    <a:ext uri="{9D8B030D-6E8A-4147-A177-3AD203B41FA5}">
                      <a16:colId xmlns:a16="http://schemas.microsoft.com/office/drawing/2014/main" val="2244451535"/>
                    </a:ext>
                  </a:extLst>
                </a:gridCol>
                <a:gridCol w="1287133">
                  <a:extLst>
                    <a:ext uri="{9D8B030D-6E8A-4147-A177-3AD203B41FA5}">
                      <a16:colId xmlns:a16="http://schemas.microsoft.com/office/drawing/2014/main" val="1585272666"/>
                    </a:ext>
                  </a:extLst>
                </a:gridCol>
                <a:gridCol w="184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392">
                <a:tc gridSpan="3"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latin typeface="Franklin Gothic Demi"/>
                        </a:rPr>
                        <a:t>Δράσεις </a:t>
                      </a:r>
                      <a:endParaRPr lang="el-GR" dirty="0"/>
                    </a:p>
                    <a:p>
                      <a:pPr lvl="0" algn="ctr">
                        <a:buNone/>
                      </a:pPr>
                      <a:r>
                        <a:rPr lang="el-GR" b="1" dirty="0">
                          <a:latin typeface="Franklin Gothic Demi"/>
                        </a:rPr>
                        <a:t>Ιανουάριος 2024 έως Μάιος 2026</a:t>
                      </a:r>
                    </a:p>
                  </a:txBody>
                  <a:tcPr>
                    <a:solidFill>
                      <a:srgbClr val="5A57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90797"/>
                  </a:ext>
                </a:extLst>
              </a:tr>
              <a:tr h="606242"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74407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5A5797"/>
                          </a:solidFill>
                          <a:effectLst/>
                          <a:latin typeface="Franklin Gothic Book" panose="020B0503020102020204" pitchFamily="34" charset="0"/>
                        </a:rPr>
                        <a:t>Εκδηλώσεις</a:t>
                      </a:r>
                      <a:r>
                        <a:rPr lang="el-GR" baseline="0" dirty="0">
                          <a:solidFill>
                            <a:srgbClr val="5A5797"/>
                          </a:solidFill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5A5797"/>
                          </a:solidFill>
                          <a:effectLst/>
                          <a:latin typeface="Franklin Gothic Book"/>
                        </a:rPr>
                        <a:t>8</a:t>
                      </a:r>
                      <a:r>
                        <a:rPr lang="en-US" dirty="0">
                          <a:solidFill>
                            <a:srgbClr val="5A5797"/>
                          </a:solidFill>
                          <a:effectLst/>
                          <a:latin typeface="Franklin Gothic Book"/>
                        </a:rPr>
                        <a:t>3</a:t>
                      </a:r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-GR" sz="2400" dirty="0">
                          <a:solidFill>
                            <a:srgbClr val="5A5797"/>
                          </a:solidFill>
                          <a:effectLst/>
                          <a:latin typeface="Franklin Gothic Book"/>
                        </a:rPr>
                        <a:t>5593</a:t>
                      </a: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736760"/>
                  </a:ext>
                </a:extLst>
              </a:tr>
              <a:tr h="59550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5A5797"/>
                          </a:solidFill>
                          <a:effectLst/>
                          <a:latin typeface="Franklin Gothic Book" panose="020B0503020102020204" pitchFamily="34" charset="0"/>
                        </a:rPr>
                        <a:t>Διαλέξεις</a:t>
                      </a:r>
                      <a:r>
                        <a:rPr lang="el-GR" baseline="0" dirty="0">
                          <a:solidFill>
                            <a:srgbClr val="5A5797"/>
                          </a:solidFill>
                          <a:effectLst/>
                          <a:latin typeface="Franklin Gothic Book" panose="020B0503020102020204" pitchFamily="34" charset="0"/>
                        </a:rPr>
                        <a:t> σε σχολεία</a:t>
                      </a:r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rgbClr val="D5B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A5797"/>
                          </a:solidFill>
                          <a:effectLst/>
                          <a:latin typeface="Franklin Gothic Book"/>
                        </a:rPr>
                        <a:t>30</a:t>
                      </a:r>
                      <a:endParaRPr lang="el-GR" dirty="0">
                        <a:solidFill>
                          <a:srgbClr val="5A5797"/>
                        </a:solidFill>
                        <a:effectLst/>
                        <a:latin typeface="Franklin Gothic Book"/>
                      </a:endParaRPr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 anchor="ctr">
                    <a:solidFill>
                      <a:srgbClr val="D5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00" y="2394532"/>
            <a:ext cx="440450" cy="43876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2" y="2394532"/>
            <a:ext cx="759540" cy="3483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B0A73-AF34-F154-D486-E50625B3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7D07DA-7BD1-3BEA-E333-F1AD10D1B6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3759" y="350783"/>
            <a:ext cx="3355258" cy="479425"/>
          </a:xfrm>
          <a:solidFill>
            <a:srgbClr val="5A5797"/>
          </a:solidFill>
        </p:spPr>
        <p:txBody>
          <a:bodyPr vert="horz" lIns="91440" tIns="45720" rIns="91440" bIns="45720" rtlCol="0" anchor="b">
            <a:normAutofit/>
          </a:bodyPr>
          <a:lstStyle>
            <a:defPPr>
              <a:defRPr lang="el-G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dirty="0" err="1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Δράσεις</a:t>
            </a:r>
            <a:r>
              <a:rPr lang="en-US" sz="2600" dirty="0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l-GR" sz="2600" dirty="0" err="1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Ε</a:t>
            </a:r>
            <a:r>
              <a:rPr lang="en-US" sz="2600" dirty="0" err="1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νημέρωσης</a:t>
            </a:r>
            <a:endParaRPr lang="en-US" sz="2600" kern="1200" dirty="0">
              <a:solidFill>
                <a:srgbClr val="F3EDED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" y="953728"/>
            <a:ext cx="3122850" cy="395312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48" y="1022556"/>
            <a:ext cx="3106994" cy="38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99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8" y="1806961"/>
            <a:ext cx="3084820" cy="3032791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09" y="2385874"/>
            <a:ext cx="3886200" cy="2590800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B97D07DA-7BD1-3BEA-E333-F1AD10D1B6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4271" y="350783"/>
            <a:ext cx="5417573" cy="789759"/>
          </a:xfrm>
          <a:solidFill>
            <a:srgbClr val="5A5797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>
              <a:defRPr lang="el-G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dirty="0" err="1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Δράσ</a:t>
            </a:r>
            <a:r>
              <a:rPr lang="el-GR" sz="2600" dirty="0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η</a:t>
            </a:r>
            <a:r>
              <a:rPr lang="en-US" sz="2600" dirty="0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l-GR" sz="2600" dirty="0">
                <a:solidFill>
                  <a:srgbClr val="F3EDED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Αρχηγείου Ελληνικής Αστυνομίας- «Σπάσε τη σιωπή»</a:t>
            </a:r>
            <a:endParaRPr lang="en-US" sz="2600" kern="1200" dirty="0">
              <a:solidFill>
                <a:srgbClr val="F3EDED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000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FC03-9AF9-FFD1-4401-03208336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695D47-6CF3-66B8-94FA-4E6241EBFE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5737" y="213434"/>
            <a:ext cx="3989438" cy="418784"/>
          </a:xfrm>
          <a:solidFill>
            <a:srgbClr val="5A5797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el-G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2400" kern="1200" dirty="0" err="1">
                <a:solidFill>
                  <a:srgbClr val="FFFFFF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Δι</a:t>
            </a:r>
            <a:r>
              <a:rPr lang="en-US" sz="2400" kern="1200" dirty="0">
                <a:solidFill>
                  <a:srgbClr val="FFFFFF"/>
                </a:solidFill>
                <a:latin typeface="Franklin Gothic Demi" panose="020B0703020102020204" pitchFamily="34" charset="0"/>
                <a:ea typeface="+mj-ea"/>
                <a:cs typeface="+mj-cs"/>
              </a:rPr>
              <a:t>αλέξεις σε σχολεία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9" y="771180"/>
            <a:ext cx="4125904" cy="350336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9" y="953729"/>
            <a:ext cx="4473678" cy="36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397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Προσαρμοσμένο 2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6C4088"/>
    </a:accent1>
    <a:accent2>
      <a:srgbClr val="CDB5DC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716</TotalTime>
  <Words>660</Words>
  <Application>Microsoft Macintosh PowerPoint</Application>
  <PresentationFormat>On-screen Show (16:9)</PresentationFormat>
  <Paragraphs>129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Franklin Gothic Book</vt:lpstr>
      <vt:lpstr>Neue Haas Grotesk Text Pro</vt:lpstr>
      <vt:lpstr>Franklin Gothic Demi</vt:lpstr>
      <vt:lpstr>Franklin Gothic Demi Cond</vt:lpstr>
      <vt:lpstr>Roboto Black</vt:lpstr>
      <vt:lpstr>Roboto</vt:lpstr>
      <vt:lpstr>Arial</vt:lpstr>
      <vt:lpstr>Franklin Gothic Heavy</vt:lpstr>
      <vt:lpstr>Roboto Medium</vt:lpstr>
      <vt:lpstr>VanillaVTI</vt:lpstr>
      <vt:lpstr>PowerPoint Presentation</vt:lpstr>
      <vt:lpstr>Υπηρεσίες Αντιμετώπισης Ενδοοικογενειακής Βίας</vt:lpstr>
      <vt:lpstr>Γραφείο Αντιμετώπισης Ενδοοικογενειακής Βίας  Α.Τ. Ρεθύμνου</vt:lpstr>
      <vt:lpstr>PowerPoint Presentation</vt:lpstr>
      <vt:lpstr>Εκπαιδεύσεις Στελεχών</vt:lpstr>
      <vt:lpstr>Δράσεις ενημέρωσης του κοινού</vt:lpstr>
      <vt:lpstr>Δράσεις Ενημέρωσης</vt:lpstr>
      <vt:lpstr>Δράση Αρχηγείου Ελληνικής Αστυνομίας- «Σπάσε τη σιωπή»</vt:lpstr>
      <vt:lpstr>Διαλέξεις σε σχολεία</vt:lpstr>
      <vt:lpstr>ΣΤΑΤΙΣΤΙΚΑ ΣΤΟΙΧΕΙΑ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Guest</dc:creator>
  <cp:lastModifiedBy>afroditi ka</cp:lastModifiedBy>
  <cp:revision>752</cp:revision>
  <dcterms:modified xsi:type="dcterms:W3CDTF">2026-07-10T14:33:39Z</dcterms:modified>
</cp:coreProperties>
</file>